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99" r:id="rId1"/>
  </p:sldMasterIdLst>
  <p:notesMasterIdLst>
    <p:notesMasterId r:id="rId22"/>
  </p:notesMasterIdLst>
  <p:sldIdLst>
    <p:sldId id="256" r:id="rId2"/>
    <p:sldId id="257" r:id="rId3"/>
    <p:sldId id="264" r:id="rId4"/>
    <p:sldId id="263" r:id="rId5"/>
    <p:sldId id="265" r:id="rId6"/>
    <p:sldId id="266" r:id="rId7"/>
    <p:sldId id="267" r:id="rId8"/>
    <p:sldId id="269" r:id="rId9"/>
    <p:sldId id="270" r:id="rId10"/>
    <p:sldId id="281" r:id="rId11"/>
    <p:sldId id="282" r:id="rId12"/>
    <p:sldId id="272" r:id="rId13"/>
    <p:sldId id="273" r:id="rId14"/>
    <p:sldId id="274" r:id="rId15"/>
    <p:sldId id="275" r:id="rId16"/>
    <p:sldId id="276" r:id="rId17"/>
    <p:sldId id="277" r:id="rId18"/>
    <p:sldId id="278" r:id="rId19"/>
    <p:sldId id="279" r:id="rId20"/>
    <p:sldId id="280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310"/>
    <p:restoredTop sz="86909"/>
  </p:normalViewPr>
  <p:slideViewPr>
    <p:cSldViewPr snapToGrid="0">
      <p:cViewPr varScale="1">
        <p:scale>
          <a:sx n="94" d="100"/>
          <a:sy n="94" d="100"/>
        </p:scale>
        <p:origin x="93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B77055-F39D-2747-B856-E788497A000E}" type="datetimeFigureOut">
              <a:rPr lang="en-US" smtClean="0"/>
              <a:t>7/22/25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48E86F-6C0C-3449-A9A2-39F0230027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2655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slide matches objectives with each of the variables compiled in the dataset.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48E86F-6C0C-3449-A9A2-39F02300276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4212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650B5A-ECCC-C05C-B644-93D7C2C10A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DD1ACFB-92C6-C2FC-ED0A-5F3DB9AAA1E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3939D18-4168-4F78-001A-089784A419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F8B362-1361-82AE-0FFA-446192A264B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48E86F-6C0C-3449-A9A2-39F02300276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0634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6A0542-DCF7-1F09-72E1-27B5A73D2B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4F67186-0AEF-2BC3-A30D-199BF95F551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6042EEF-AC63-062F-D63A-EA4BED31A7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EF21F5-AB3D-AC9C-218A-5906A67B6BA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48E86F-6C0C-3449-A9A2-39F02300276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3434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11D327-1820-4ECF-84C0-B93955E64B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24DF422-A8C2-743F-616D-C660067072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A4C0B90-FD94-1F7D-EAC0-ECB3F0BB7F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Due to the limited media focus on COVID-19 metrics during 2024-2025, comparing our findings requires drawing upon some reports and analyses from earlier pandemic phases</a:t>
            </a:r>
            <a:r>
              <a:rPr lang="en-US" dirty="0"/>
              <a:t>.</a:t>
            </a:r>
          </a:p>
          <a:p>
            <a:br>
              <a:rPr lang="en-US" dirty="0"/>
            </a:br>
            <a:br>
              <a:rPr lang="en-US" dirty="0"/>
            </a:br>
            <a:r>
              <a:rPr lang="en-US" dirty="0"/>
              <a:t>[1] https://</a:t>
            </a:r>
            <a:r>
              <a:rPr lang="en-US" dirty="0" err="1"/>
              <a:t>www.news-medical.net</a:t>
            </a:r>
            <a:r>
              <a:rPr lang="en-US" dirty="0"/>
              <a:t>/news/20210125/UK-COVID-19-death-to-case-ratio-increased-in-December-2020-say-researchers.aspx</a:t>
            </a:r>
          </a:p>
          <a:p>
            <a:r>
              <a:rPr lang="en-US" dirty="0"/>
              <a:t>[2] https://</a:t>
            </a:r>
            <a:r>
              <a:rPr lang="en-US" dirty="0" err="1"/>
              <a:t>www.gov.uk</a:t>
            </a:r>
            <a:r>
              <a:rPr lang="en-US" dirty="0"/>
              <a:t>/government/publications/consensus-statements-on-covid-19/emrg-medium-term-projections-for-covid-19-hospitalisations-and-deaths-31-august-2022</a:t>
            </a:r>
          </a:p>
          <a:p>
            <a:r>
              <a:rPr lang="en-US" dirty="0"/>
              <a:t>[3] https://</a:t>
            </a:r>
            <a:r>
              <a:rPr lang="en-US" dirty="0" err="1"/>
              <a:t>www.bbc.co.uk</a:t>
            </a:r>
            <a:r>
              <a:rPr lang="en-US" dirty="0"/>
              <a:t>/news/articles/c897qq0gxe2o</a:t>
            </a:r>
          </a:p>
          <a:p>
            <a:r>
              <a:rPr lang="en-US" dirty="0"/>
              <a:t>[4] https://</a:t>
            </a:r>
            <a:r>
              <a:rPr lang="en-US" dirty="0" err="1"/>
              <a:t>www.nhs.uk</a:t>
            </a:r>
            <a:r>
              <a:rPr lang="en-US" dirty="0"/>
              <a:t>/tests-and-treatments/covid-19-rapid-lateral-flow-test/</a:t>
            </a:r>
            <a:endParaRPr lang="en-GB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7FB532-E0C3-2DC4-B71D-47377152B43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48E86F-6C0C-3449-A9A2-39F02300276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56285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D271C6-FFCB-42E4-56EA-3AD8C9B53F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B84E126-7887-DC12-043B-F3F7A62DE1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96C08B2-3D36-BBC8-8509-720167A1EE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Due to the limited media focus on COVID-19 metrics during 2024-2025, comparing our findings requires drawing upon some reports and analyses from earlier pandemic phases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[5] https://</a:t>
            </a:r>
            <a:r>
              <a:rPr lang="en-US" dirty="0" err="1"/>
              <a:t>www.ons.gov.uk</a:t>
            </a:r>
            <a:r>
              <a:rPr lang="en-US" dirty="0"/>
              <a:t>/</a:t>
            </a:r>
            <a:r>
              <a:rPr lang="en-US" dirty="0" err="1"/>
              <a:t>peoplepopulationandcommunity</a:t>
            </a:r>
            <a:r>
              <a:rPr lang="en-US" dirty="0"/>
              <a:t>/</a:t>
            </a:r>
            <a:r>
              <a:rPr lang="en-US" dirty="0" err="1"/>
              <a:t>healthandsocialcare</a:t>
            </a:r>
            <a:r>
              <a:rPr lang="en-US" dirty="0"/>
              <a:t>/</a:t>
            </a:r>
            <a:r>
              <a:rPr lang="en-US" dirty="0" err="1"/>
              <a:t>conditionsanddiseases</a:t>
            </a:r>
            <a:r>
              <a:rPr lang="en-US" dirty="0"/>
              <a:t>/articles/coronaviruscovid19latestinsights/Overview</a:t>
            </a:r>
          </a:p>
          <a:p>
            <a:r>
              <a:rPr lang="en-US" dirty="0"/>
              <a:t>[6] https://</a:t>
            </a:r>
            <a:r>
              <a:rPr lang="en-US" dirty="0" err="1"/>
              <a:t>cy.ons.gov.uk</a:t>
            </a:r>
            <a:r>
              <a:rPr lang="en-US" dirty="0"/>
              <a:t>/</a:t>
            </a:r>
            <a:r>
              <a:rPr lang="en-US" dirty="0" err="1"/>
              <a:t>peoplepopulationandcommunity</a:t>
            </a:r>
            <a:r>
              <a:rPr lang="en-US" dirty="0"/>
              <a:t>/</a:t>
            </a:r>
            <a:r>
              <a:rPr lang="en-US" dirty="0" err="1"/>
              <a:t>healthandsocialcare</a:t>
            </a:r>
            <a:r>
              <a:rPr lang="en-US" dirty="0"/>
              <a:t>/</a:t>
            </a:r>
            <a:r>
              <a:rPr lang="en-US" dirty="0" err="1"/>
              <a:t>conditionsanddiseases</a:t>
            </a:r>
            <a:r>
              <a:rPr lang="en-US" dirty="0"/>
              <a:t>/articles/moreinformationondatasourcesrelatedtocoronaviruscovid19/2020-12-11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797F79-28B2-1FAD-3059-24090A1703C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48E86F-6C0C-3449-A9A2-39F02300276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6662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E781B1-A626-A2F0-3FD4-540F173374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20DCE8F-C744-5163-D199-0CDEF3A10A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A00275D-1310-46D3-7CF7-C5DC175C6A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[7] https://</a:t>
            </a:r>
            <a:r>
              <a:rPr lang="en-US" dirty="0" err="1"/>
              <a:t>www.bbc.co.uk</a:t>
            </a:r>
            <a:r>
              <a:rPr lang="en-US" dirty="0"/>
              <a:t>/news/articles/c1jddenj5p5o</a:t>
            </a:r>
          </a:p>
          <a:p>
            <a:r>
              <a:rPr lang="en-US" dirty="0"/>
              <a:t>[8] </a:t>
            </a:r>
            <a:r>
              <a:rPr lang="en-GB" b="0" i="0" dirty="0">
                <a:solidFill>
                  <a:srgbClr val="FFFFFF"/>
                </a:solidFill>
                <a:effectLst/>
                <a:latin typeface="Google Sans"/>
              </a:rPr>
              <a:t>https://</a:t>
            </a:r>
            <a:r>
              <a:rPr lang="en-GB" b="0" i="0" dirty="0" err="1">
                <a:solidFill>
                  <a:srgbClr val="FFFFFF"/>
                </a:solidFill>
                <a:effectLst/>
                <a:latin typeface="Google Sans"/>
              </a:rPr>
              <a:t>www.yalemedicine.org</a:t>
            </a:r>
            <a:r>
              <a:rPr lang="en-GB" b="0" i="0" dirty="0">
                <a:solidFill>
                  <a:srgbClr val="FFFFFF"/>
                </a:solidFill>
                <a:effectLst/>
                <a:latin typeface="Google Sans"/>
              </a:rPr>
              <a:t>/news/3-things-to-know-about-xec-the-latest-covid-strain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C03BC6-BC9E-19D4-276B-00D0F17F1FD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48E86F-6C0C-3449-A9A2-39F02300276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4093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CDB87A-79DC-095C-EB36-8E794E2B0F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CBBC0C5-EBA4-DA65-1C60-FA599098BFC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5C1EEEA-0E43-3A76-F505-E4D042B15C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E37610-8533-E4E2-9F57-746004F65F4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48E86F-6C0C-3449-A9A2-39F02300276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3996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40CAF4-18F2-CF2C-FE49-7F34DCE9D9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824F34A-186E-5A22-CA4E-D9E4DD0C22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8D5047F-E821-4B74-A974-6E5C72CA8E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74F2C6-0143-BDAF-5410-6462E686982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48E86F-6C0C-3449-A9A2-39F02300276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4113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1619AC-BA52-1F32-45E8-EF33C355B5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01EA8B5-10F8-4989-73F5-9E145BA208D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F5050A4-D3BB-12C1-8BFA-27BCBE541C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042693-0D51-B09A-D2C8-AA0F091C43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48E86F-6C0C-3449-A9A2-39F02300276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2329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6B5C89-66DB-45B4-AD32-4715F3675C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B9C7CAD-E395-A58C-C6FF-0C5556AF0E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6702C72-13B9-B106-4758-4D60F6ADBF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19640E-CA4F-C8E2-63A0-34A7C079606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48E86F-6C0C-3449-A9A2-39F02300276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8120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 the area chart, "Number of tests" refers to the number of people tested in the previous 7 days, based on the reference date (the date of the 7-day window). Individuals are counted once per period, even if tested multiple times.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48E86F-6C0C-3449-A9A2-39F02300276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99438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EC1766-29C2-465D-EC1A-AD97626F12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B021052-8627-C455-B0D1-3AF6BBF063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076BFA7-6796-957C-9F77-46AC21F255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* Expanding on the last observation; the 2024 data covers a 7-month period from May to December, while the 2025 data includes only 3 months, from January to March. As a result, comparing data between the two years may not provide a fair assessment. Therefore, year is not considered in the main analysis of objectives.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6E4464-2EE3-2163-BB9A-FBCA4C8D741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48E86F-6C0C-3449-A9A2-39F02300276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4573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0EC961-82BF-2A5C-F7DF-039FF66633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F073621-E2F1-4CA9-EFEE-BB8520C5D4C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512F32B-3529-A215-28C4-F262A310EC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These illustrations are combination charts, they have dual axis.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C0FC01-80D4-F948-B27D-41B0D09F557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48E86F-6C0C-3449-A9A2-39F02300276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2281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2A5E9C-8F4A-97DB-14C0-0F7E07FE9C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8E8FBAA-5741-7BA4-6B2F-23D23E5A30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C29CAC4-2B47-2AE0-0EB5-B44E3F4D65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These illustrations are combination charts, they have dual axis.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35037D-C19B-65E3-EEDD-BB81FAF10D6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48E86F-6C0C-3449-A9A2-39F02300276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1413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0DCF24-6DBC-7538-6E35-757C3A3F21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AF3BF44-06CA-7D0C-3378-F52CDBA62F3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AECB36B-D681-9A7C-4108-AA2340093D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82522A-D1BC-AB0C-8BAC-5160673F7B7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48E86F-6C0C-3449-A9A2-39F02300276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1719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B5D4FF-1756-A0B2-0F62-341B62EA5A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5A5F35E-2BDB-6E8D-D9EF-BB71ED68FBF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C8E8816-427B-7E70-6E2C-16009CCAD4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DDEEEB-5C35-0546-69FB-2133B3B8F5D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48E86F-6C0C-3449-A9A2-39F02300276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6856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3AAB9E-FDD5-8D81-2861-154E627442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72E7170-D9F7-6842-F7A8-C6974E536AC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B74EE99-A0DE-1E3B-1128-ACD059620F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This is a faceted line chart with the peak compared via a vertical line.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FF3E40-72EB-B05A-D471-EEE818D7700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48E86F-6C0C-3449-A9A2-39F02300276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8711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164753-81CC-FD7C-ECFC-A243A2AB18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B908322-AAC7-DF0B-D2E1-38152A7B9C3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617ADD3-6DA5-DEAF-E587-EA98169B50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a faceted line chart with each peak compared via a vertical line.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21FD89-451C-7B51-9CA9-38F49217DF6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48E86F-6C0C-3449-A9A2-39F02300276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0178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5610A-17B4-4656-93CF-E1D9982860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1371599"/>
            <a:ext cx="6675120" cy="2951825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51C80B-DFD6-415B-BA5B-E56E510CD1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80" y="4584879"/>
            <a:ext cx="6675120" cy="1287887"/>
          </a:xfrm>
        </p:spPr>
        <p:txBody>
          <a:bodyPr anchor="b">
            <a:normAutofit/>
          </a:bodyPr>
          <a:lstStyle>
            <a:lvl1pPr marL="0" indent="0" algn="l">
              <a:lnSpc>
                <a:spcPct val="130000"/>
              </a:lnSpc>
              <a:buNone/>
              <a:defRPr sz="1800" b="1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2065B-06FF-4991-9F8A-4BE25457B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9C352-1595-5441-8344-1ED514D9A92D}" type="datetime1">
              <a:rPr lang="en-GB" smtClean="0"/>
              <a:t>22/07/2025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0DF2FA-C604-45D8-A633-11D3742EC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EE5DA9-2D04-4850-AB9F-BD3538165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0522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E4BB7-3F30-4C31-9BB2-8EC24FC0A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CF4134-70F5-4EE6-88BE-49D129630C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9EABC7-C044-44DE-B303-55A0581DA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0A71D4-7EEF-AC43-ADBF-C8D258D63B3F}" type="datetime1">
              <a:rPr lang="en-GB" smtClean="0"/>
              <a:t>22/07/2025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A63E1-5BC5-402E-9916-BAB84BCF0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EF915-AF64-4ECC-8B1A-B7E6A89B7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7153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1CB3635-47E1-90D8-B693-DA85A66B383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B09414-2AA1-4D8E-A00A-C092FBC92D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09219" y="640079"/>
            <a:ext cx="1811773" cy="553688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2C3A78-37C5-46D0-9DF4-CB78AF883C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40080" y="640080"/>
            <a:ext cx="8412422" cy="553688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D8705E-925D-4F57-8268-107CE3CF4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4B4AAF-6925-1E44-9E8A-A90CFB660060}" type="datetime1">
              <a:rPr lang="en-GB" smtClean="0"/>
              <a:t>22/07/2025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FE207E-070D-4EC8-A44C-21F1815FD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5D01D1-C266-4161-A820-C084B9801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230604F-219C-2DEE-830E-27274CC2FE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rot="5400000">
            <a:off x="10872154" y="1192438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9819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8B246-6A68-46BE-9DBD-614FA8CF4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E47706-8D18-4093-A7C1-F30D7543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C7C8FC-AAEA-4AB6-9DB5-2503F58F0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AABF0-ED89-E34F-881B-7FE589998ABA}" type="datetime1">
              <a:rPr lang="en-GB" smtClean="0"/>
              <a:t>22/07/2025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B1616B-3F08-4869-A522-773C38940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030CE6-9124-4B3A-A912-AE16B5C34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84546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1BB59B6-79B9-97F5-AC3B-DF65899D39D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C78885-57B2-4930-BD7D-CBF916EDF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291366"/>
            <a:ext cx="9214884" cy="3159974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E495E4-2F8B-4CC7-88AC-A312067E60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80" y="5018567"/>
            <a:ext cx="7907079" cy="107388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585CC9-BAD3-4807-90BB-97DA2D6A6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14EF89-4889-D243-8EDE-BF938DE3B2CE}" type="datetime1">
              <a:rPr lang="en-GB" smtClean="0"/>
              <a:t>22/07/2025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108CEF-165F-4D7E-9666-5CD0156B4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0EBC3D-3277-4D34-9F67-71040C21E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F05EAE5-4812-F718-6D75-9627884180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6281" y="4715234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79003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477A4-4D01-45B6-9563-0BF13BA72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E17E00-96AC-45F0-82B2-9F601E9B93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0080" y="2633472"/>
            <a:ext cx="5212080" cy="35661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BA30CD-95C0-427B-A571-A7D8A53278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18928" y="2633472"/>
            <a:ext cx="5212080" cy="35661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F67CAC-53E4-44AF-BEAC-8FFB96F05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7DEE1-03F2-7C48-9749-8B3AA6345419}" type="datetime1">
              <a:rPr lang="en-GB" smtClean="0"/>
              <a:t>22/07/2025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3D9F3A-E7F0-45E7-AFA8-0D4A669EC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5F008B-58BB-45FF-923F-5909DAB49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55335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7B549-9E51-42E0-992A-73E775957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1371599"/>
            <a:ext cx="10890929" cy="93975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1A5FDC-7C4B-45FB-8462-E2CE79919F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79" y="2311352"/>
            <a:ext cx="5212080" cy="695373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D8B686-2E92-45B9-A3D7-9DCAA0C50B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0079" y="3006725"/>
            <a:ext cx="5212080" cy="31912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ADB526-4A44-47B6-8D14-93202E590A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18928" y="2311352"/>
            <a:ext cx="5212080" cy="695373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4177CA-5C13-4311-BFD3-B98FBD942D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18928" y="3006725"/>
            <a:ext cx="5212080" cy="31912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EA255A-4CB5-40CA-B756-1AA5E27C2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9322D-74D5-E740-B3BA-7B61D7D1FDE8}" type="datetime1">
              <a:rPr lang="en-GB" smtClean="0"/>
              <a:t>22/07/2025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3072C4-10F1-49B8-B0BF-69204EDDC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5ACC97-44C1-4887-909B-E6732D3C1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1509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7D313-943A-47E0-8A7A-DFFBCC297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AC25A7-81C8-4AA1-AD9F-C78A451FD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8D374-2E00-1942-B4FC-64460FA7B0D6}" type="datetime1">
              <a:rPr lang="en-GB" smtClean="0"/>
              <a:t>22/07/2025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F54740-6022-46B2-9C55-B60E96516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9497C9-6B5E-46D6-8FE9-0A5E0CF7F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380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149F9F0F-FB8C-5565-247C-BDCC156B5CA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740D3C-270A-401A-810C-2F86BBBB8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E7AAB-6135-0443-ABFC-9F76F2836B4D}" type="datetime1">
              <a:rPr lang="en-GB" smtClean="0"/>
              <a:t>22/07/2025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CBE9F8-1765-4F36-A4DE-1DB136025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90CF9E-A6C6-4873-ADBE-7A2939319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4383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8CDF8-00AD-4441-A6D5-9D7A659E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371600"/>
            <a:ext cx="3859397" cy="1451723"/>
          </a:xfrm>
        </p:spPr>
        <p:txBody>
          <a:bodyPr anchor="t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C330AF-CB7E-420A-AE8A-E02E903258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36519" y="1031001"/>
            <a:ext cx="6594490" cy="516636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3257AD-2422-4CDA-9C55-700F4B5BF2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0080" y="2972168"/>
            <a:ext cx="3859397" cy="322682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1B7454-C1CC-46F2-A6FB-1FE786C48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FB9E9-C8C1-A64E-87C0-39B57F573034}" type="datetime1">
              <a:rPr lang="en-GB" smtClean="0"/>
              <a:t>22/07/2025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077DBE-6CC7-421B-AB5E-341E20BD9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6EAB8F-7526-4CDB-B782-FAD8B3E70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6873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1647F-5A61-44C9-81DC-331C9AE5D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371600"/>
            <a:ext cx="3859397" cy="1451723"/>
          </a:xfrm>
        </p:spPr>
        <p:txBody>
          <a:bodyPr anchor="t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627A0F-F1B8-49BE-A0FF-7FE16E3BDC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37760" y="1033271"/>
            <a:ext cx="6592824" cy="516636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D1BD6-1519-4431-9FAF-7D4F412997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0080" y="2972167"/>
            <a:ext cx="3859397" cy="32268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A587A0-353B-42C2-BA96-B1ADEDF64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2C5FC6-6F13-ED45-9F9A-C5840CB56383}" type="datetime1">
              <a:rPr lang="en-GB" smtClean="0"/>
              <a:t>22/07/2025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D5A88E-3957-4B76-B1BE-416402921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F7C5FD-E56A-4C66-8F23-087F95A2F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9793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B4E786-7636-4278-8595-D365D28A7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1371601"/>
            <a:ext cx="10890929" cy="10972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740849-7059-4C70-992B-5304D2EE9B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80" y="2633472"/>
            <a:ext cx="10890928" cy="35661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FEBF6-CEA6-4332-87B3-697807571C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4008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3B4E734E-1481-0B4C-B779-7DAEBA39F328}" type="datetime1">
              <a:rPr lang="en-GB" smtClean="0"/>
              <a:t>22/07/2025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6BAF94-621C-43E1-BA0C-410A689903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67622" y="6356350"/>
            <a:ext cx="40403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D19E5-9E16-48C9-AAE2-0C70679A8D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7995" y="6356350"/>
            <a:ext cx="7230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94364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8" r:id="rId6"/>
    <p:sldLayoutId id="2147483693" r:id="rId7"/>
    <p:sldLayoutId id="2147483694" r:id="rId8"/>
    <p:sldLayoutId id="2147483695" r:id="rId9"/>
    <p:sldLayoutId id="2147483697" r:id="rId10"/>
    <p:sldLayoutId id="2147483696" r:id="rId11"/>
  </p:sldLayoutIdLs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87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93776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51560" indent="-28575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98448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n abstract genetic concept">
            <a:extLst>
              <a:ext uri="{FF2B5EF4-FFF2-40B4-BE49-F238E27FC236}">
                <a16:creationId xmlns:a16="http://schemas.microsoft.com/office/drawing/2014/main" id="{9EBEF2FB-322B-8D15-7369-6FCAB29D261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4433" b="19317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9E9D00D9-C4F5-471E-BE2C-126CB112A6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406" y="0"/>
            <a:ext cx="8543515" cy="6858000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58000">
                <a:srgbClr val="000000">
                  <a:alpha val="55000"/>
                </a:srgbClr>
              </a:gs>
              <a:gs pos="93000">
                <a:srgbClr val="000000">
                  <a:alpha val="64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F4DAFD-97C3-8017-7EBD-767BC8F4C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914400"/>
            <a:ext cx="10826990" cy="3427867"/>
          </a:xfrm>
        </p:spPr>
        <p:txBody>
          <a:bodyPr anchor="t">
            <a:normAutofit/>
          </a:bodyPr>
          <a:lstStyle/>
          <a:p>
            <a:r>
              <a:rPr lang="en-GB" dirty="0"/>
              <a:t>Unpacking COVID-19 Outcomes: Predictors of Deaths, Hospital Strain and Shifting Severity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331AFB7-4C13-C440-672A-FF183F0941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0970" y="5253051"/>
            <a:ext cx="4892948" cy="812923"/>
          </a:xfrm>
        </p:spPr>
        <p:txBody>
          <a:bodyPr anchor="t">
            <a:normAutofit fontScale="77500" lnSpcReduction="20000"/>
          </a:bodyPr>
          <a:lstStyle/>
          <a:p>
            <a:r>
              <a:rPr lang="en-GB" dirty="0"/>
              <a:t>Evidence from UKHSA Dashboard Data on </a:t>
            </a:r>
            <a:r>
              <a:rPr lang="en-GB" dirty="0" err="1"/>
              <a:t>gov.uk</a:t>
            </a:r>
            <a:r>
              <a:rPr lang="en-GB" dirty="0"/>
              <a:t> (May 2024 – March 2025)</a:t>
            </a:r>
            <a:endParaRPr lang="en-US" dirty="0">
              <a:solidFill>
                <a:srgbClr val="FFFFFF"/>
              </a:solidFill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7CC2FE6-3AD0-4131-B4BC-1F4D65E25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3209" y="4861206"/>
            <a:ext cx="978862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80263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BEA8F7-337B-A245-D3FA-3EAEAF6715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098FFB-67CF-46A6-0FEA-5AE47E40E7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1136818"/>
            <a:ext cx="10890929" cy="1097280"/>
          </a:xfrm>
        </p:spPr>
        <p:txBody>
          <a:bodyPr/>
          <a:lstStyle/>
          <a:p>
            <a:r>
              <a:rPr lang="en-GB" dirty="0"/>
              <a:t>Analytics and Visualisations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4F52DD-7CA9-214A-65BF-2D23DB063675}"/>
              </a:ext>
            </a:extLst>
          </p:cNvPr>
          <p:cNvSpPr txBox="1"/>
          <p:nvPr/>
        </p:nvSpPr>
        <p:spPr>
          <a:xfrm>
            <a:off x="640078" y="1772433"/>
            <a:ext cx="113324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3. </a:t>
            </a:r>
            <a:r>
              <a:rPr lang="en-GB" b="1" dirty="0"/>
              <a:t>To find whether peaks in test positivity always coincide with peaks in cases, hospitalisations, and deaths.</a:t>
            </a:r>
          </a:p>
          <a:p>
            <a:endParaRPr lang="en-GB" b="1" dirty="0"/>
          </a:p>
        </p:txBody>
      </p:sp>
      <p:pic>
        <p:nvPicPr>
          <p:cNvPr id="8" name="Picture 7" descr="A graph of a number of people&#10;&#10;AI-generated content may be incorrect.">
            <a:extLst>
              <a:ext uri="{FF2B5EF4-FFF2-40B4-BE49-F238E27FC236}">
                <a16:creationId xmlns:a16="http://schemas.microsoft.com/office/drawing/2014/main" id="{C54D8C55-2131-8041-BFE3-D4FE0A1776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711" y="2234098"/>
            <a:ext cx="7772400" cy="438996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167C618-E610-8572-5F99-E108CA79C8D2}"/>
              </a:ext>
            </a:extLst>
          </p:cNvPr>
          <p:cNvSpPr txBox="1"/>
          <p:nvPr/>
        </p:nvSpPr>
        <p:spPr>
          <a:xfrm>
            <a:off x="8259577" y="2695763"/>
            <a:ext cx="387695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Two main peaks for positive test percentage – 19 July 2024 and </a:t>
            </a:r>
            <a:br>
              <a:rPr lang="en-GB" dirty="0"/>
            </a:br>
            <a:r>
              <a:rPr lang="en-GB" dirty="0"/>
              <a:t>8 October 2024.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Peaks for cases (7-day rolling average) and number of people in hospital roughly match the peaks for test positivity.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Deaths roughly match for the first peak but lag a couple of weeks behind at the second peak.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0E06D87-3FFD-5236-7FFD-22ECABAA79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5609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340C44-44CE-2471-4B5C-7472BB711A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5A8C7-6A9B-02C4-3F6A-E408673EA7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1136818"/>
            <a:ext cx="10890929" cy="1097280"/>
          </a:xfrm>
        </p:spPr>
        <p:txBody>
          <a:bodyPr/>
          <a:lstStyle/>
          <a:p>
            <a:r>
              <a:rPr lang="en-GB" dirty="0"/>
              <a:t>Analytics and Visualisations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662E2F-5D24-ACDA-4A02-C6F3EDD1312A}"/>
              </a:ext>
            </a:extLst>
          </p:cNvPr>
          <p:cNvSpPr txBox="1"/>
          <p:nvPr/>
        </p:nvSpPr>
        <p:spPr>
          <a:xfrm>
            <a:off x="640078" y="1772433"/>
            <a:ext cx="113324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3. </a:t>
            </a:r>
            <a:r>
              <a:rPr lang="en-GB" b="1" dirty="0"/>
              <a:t>To find whether peaks in test positivity always coincide with peaks in cases, hospitalisations, and deaths.</a:t>
            </a:r>
          </a:p>
          <a:p>
            <a:endParaRPr lang="en-GB" b="1" dirty="0"/>
          </a:p>
        </p:txBody>
      </p:sp>
      <p:pic>
        <p:nvPicPr>
          <p:cNvPr id="5" name="Picture 4" descr="A graph of a number of people&#10;&#10;AI-generated content may be incorrect.">
            <a:extLst>
              <a:ext uri="{FF2B5EF4-FFF2-40B4-BE49-F238E27FC236}">
                <a16:creationId xmlns:a16="http://schemas.microsoft.com/office/drawing/2014/main" id="{D93FB909-9CF0-C824-B709-235B9ECDC9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092" y="2364151"/>
            <a:ext cx="7536326" cy="43064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FE999A7-44C4-F877-BA45-6405DAE3C95F}"/>
              </a:ext>
            </a:extLst>
          </p:cNvPr>
          <p:cNvSpPr txBox="1"/>
          <p:nvPr/>
        </p:nvSpPr>
        <p:spPr>
          <a:xfrm>
            <a:off x="8259577" y="2695763"/>
            <a:ext cx="387695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All 4 variables first peak within 7 days of each other (16 July – 22 July).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the second peak, test positivity, cases and people in hospital peak within 4 days of each other (8 October – 11 October).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Deaths lag by 1-2 weeks at the second peak.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5D6F5A-A7ED-A8A2-6800-A0460181B4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321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629F05-1300-B5EA-8B4C-CA985DB955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9EC45B-1A55-C201-81F8-D33C593698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1136818"/>
            <a:ext cx="10890929" cy="1097280"/>
          </a:xfrm>
        </p:spPr>
        <p:txBody>
          <a:bodyPr/>
          <a:lstStyle/>
          <a:p>
            <a:r>
              <a:rPr lang="en-GB" dirty="0"/>
              <a:t>Analytics and Visualisations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33828B-5723-9A8C-4B1F-3424E4360554}"/>
              </a:ext>
            </a:extLst>
          </p:cNvPr>
          <p:cNvSpPr txBox="1"/>
          <p:nvPr/>
        </p:nvSpPr>
        <p:spPr>
          <a:xfrm>
            <a:off x="640079" y="1772433"/>
            <a:ext cx="972724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Objective 4. </a:t>
            </a:r>
            <a:r>
              <a:rPr lang="en-GB" b="1" dirty="0"/>
              <a:t>To explore how the relationship between test positivity and hospitalisations changed over time, possibly indicating a shift in disease severity.</a:t>
            </a:r>
          </a:p>
          <a:p>
            <a:endParaRPr lang="en-GB" b="1" dirty="0"/>
          </a:p>
        </p:txBody>
      </p:sp>
      <p:pic>
        <p:nvPicPr>
          <p:cNvPr id="3" name="Picture 2" descr="A graph of a graph showing the number of covid-19&#10;&#10;AI-generated content may be incorrect.">
            <a:extLst>
              <a:ext uri="{FF2B5EF4-FFF2-40B4-BE49-F238E27FC236}">
                <a16:creationId xmlns:a16="http://schemas.microsoft.com/office/drawing/2014/main" id="{698669F7-0B1D-10E2-CF74-0DC6A55C25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275" y="2566387"/>
            <a:ext cx="7293434" cy="411503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9B442DE-DC77-AF3C-65B3-80E30A6AA14D}"/>
              </a:ext>
            </a:extLst>
          </p:cNvPr>
          <p:cNvSpPr txBox="1"/>
          <p:nvPr/>
        </p:nvSpPr>
        <p:spPr>
          <a:xfrm>
            <a:off x="7974767" y="2695763"/>
            <a:ext cx="387695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Positive test percentage and hospitalisations showed alignment early on (May-Nov 2024).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Diverged after November - low positive test rate but a substantial number of hospitalisations.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Implies an increase in disease severity but could be caused by lag from the October peak.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DFF76C-FA59-4FF0-CA16-CFE9C31B64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8153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70B73E-0611-6DE1-5576-76F042FACE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A85271-3E65-D890-96F9-CAB144A32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1136818"/>
            <a:ext cx="10890929" cy="1097280"/>
          </a:xfrm>
        </p:spPr>
        <p:txBody>
          <a:bodyPr/>
          <a:lstStyle/>
          <a:p>
            <a:r>
              <a:rPr lang="en-GB" dirty="0"/>
              <a:t>Analytics and Visualisations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B47420-BEFA-5671-F41F-03C9D291B189}"/>
              </a:ext>
            </a:extLst>
          </p:cNvPr>
          <p:cNvSpPr txBox="1"/>
          <p:nvPr/>
        </p:nvSpPr>
        <p:spPr>
          <a:xfrm>
            <a:off x="640079" y="1772433"/>
            <a:ext cx="972724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Objective 4. </a:t>
            </a:r>
            <a:r>
              <a:rPr lang="en-GB" b="1" dirty="0"/>
              <a:t>To explore how the relationship between test positivity and hospitalisations changed over time, possibly indicating a shift in disease severity.</a:t>
            </a:r>
          </a:p>
          <a:p>
            <a:endParaRPr lang="en-GB" b="1" dirty="0"/>
          </a:p>
        </p:txBody>
      </p:sp>
      <p:pic>
        <p:nvPicPr>
          <p:cNvPr id="7" name="Picture 6" descr="A graph of a bar chart&#10;&#10;AI-generated content may be incorrect.">
            <a:extLst>
              <a:ext uri="{FF2B5EF4-FFF2-40B4-BE49-F238E27FC236}">
                <a16:creationId xmlns:a16="http://schemas.microsoft.com/office/drawing/2014/main" id="{8E44FE0D-6498-2862-84EE-8BF86A7BCD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79" y="2416115"/>
            <a:ext cx="7251410" cy="41195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070DC9F-C0DA-3A13-DD66-5D6E4CA0E5CA}"/>
              </a:ext>
            </a:extLst>
          </p:cNvPr>
          <p:cNvSpPr txBox="1"/>
          <p:nvPr/>
        </p:nvSpPr>
        <p:spPr>
          <a:xfrm>
            <a:off x="7974767" y="2695763"/>
            <a:ext cx="395277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Number of positive tests and number of people in hospitals show a strong positive correlation.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The correlation is marginally stronger in the first months of this period – particularly in June and July 2024.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Implies a minor increase in disease severity but could be caused by lag from the October peak. 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84F1A42-6BD1-5829-F645-68BE8B1E6F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2994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BAE2BF-5D3C-02F8-3C1C-4BF957755B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153749-0412-C464-18C9-731588553B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1136818"/>
            <a:ext cx="11457186" cy="1097280"/>
          </a:xfrm>
        </p:spPr>
        <p:txBody>
          <a:bodyPr>
            <a:normAutofit/>
          </a:bodyPr>
          <a:lstStyle/>
          <a:p>
            <a:r>
              <a:rPr lang="en-GB" dirty="0"/>
              <a:t>How Our Findings Compare to Media Narratives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38A571-B7DE-C88E-0AF4-25333552826E}"/>
              </a:ext>
            </a:extLst>
          </p:cNvPr>
          <p:cNvSpPr txBox="1"/>
          <p:nvPr/>
        </p:nvSpPr>
        <p:spPr>
          <a:xfrm>
            <a:off x="640078" y="1915543"/>
            <a:ext cx="1075944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Objective 1. </a:t>
            </a:r>
            <a:r>
              <a:rPr lang="en-GB" b="1" dirty="0"/>
              <a:t>To find which factors most strongly predict weekly COVID-19 deaths in the UK between May 2024 and March 2025.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Objective 2. </a:t>
            </a:r>
            <a:r>
              <a:rPr lang="en-GB" b="1" dirty="0"/>
              <a:t>To find which factors most strongly predict upcoming hospital strain during this period.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b="1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B0D4996-13EB-B2A7-07E4-728FDA8EA7AF}"/>
              </a:ext>
            </a:extLst>
          </p:cNvPr>
          <p:cNvCxnSpPr>
            <a:cxnSpLocks/>
          </p:cNvCxnSpPr>
          <p:nvPr/>
        </p:nvCxnSpPr>
        <p:spPr>
          <a:xfrm flipV="1">
            <a:off x="6096000" y="2877312"/>
            <a:ext cx="0" cy="3816096"/>
          </a:xfrm>
          <a:prstGeom prst="line">
            <a:avLst/>
          </a:prstGeom>
          <a:ln w="762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22F7A171-BE41-4982-88EE-9D1DCE869A92}"/>
              </a:ext>
            </a:extLst>
          </p:cNvPr>
          <p:cNvSpPr txBox="1"/>
          <p:nvPr/>
        </p:nvSpPr>
        <p:spPr>
          <a:xfrm>
            <a:off x="640077" y="3011424"/>
            <a:ext cx="5249729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/>
              <a:t>Our Findings: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Number of cases strongly predicted Covid related deaths and </a:t>
            </a:r>
            <a:r>
              <a:rPr lang="en-US" sz="2000" dirty="0" err="1"/>
              <a:t>hospitalisations</a:t>
            </a:r>
            <a:r>
              <a:rPr lang="en-US" sz="2000" dirty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Number of individuals in hospital for Covid related reasons strongly predicted Covid related deaths.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Total number of tests taken did not have a correlation to deaths or number of people in hospital.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DDEDB8-0DA0-B7A8-A3B4-59A343F86132}"/>
              </a:ext>
            </a:extLst>
          </p:cNvPr>
          <p:cNvSpPr txBox="1"/>
          <p:nvPr/>
        </p:nvSpPr>
        <p:spPr>
          <a:xfrm>
            <a:off x="6302195" y="3005328"/>
            <a:ext cx="5889805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/>
              <a:t>Media Narratives &amp; Other Findings: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333333"/>
                </a:solidFill>
              </a:rPr>
              <a:t>“P</a:t>
            </a:r>
            <a:r>
              <a:rPr lang="en-GB" sz="2000" b="0" i="0" dirty="0">
                <a:solidFill>
                  <a:srgbClr val="333333"/>
                </a:solidFill>
                <a:effectLst/>
              </a:rPr>
              <a:t>ositive test data were in excellent agreement with subsequent deaths.” </a:t>
            </a:r>
            <a:r>
              <a:rPr lang="en-US" sz="2000" dirty="0"/>
              <a:t> [1]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UKHSA’s projections indicated that increases in hospital admissions were associated with rises in deaths. [2]</a:t>
            </a: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People with Covid symptoms no longer take Covid tests [3]. Only high people at high risk of being seriously ill can get free Covid tests now [4], hence skewing results and explaining the lack of correlation. </a:t>
            </a:r>
          </a:p>
          <a:p>
            <a:endParaRPr lang="en-US" sz="2800" b="1" u="sng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C14EEA23-5F90-D074-3111-383099609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7207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C207D6-306C-5B1D-488E-8159F8F14E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70F5B-E580-F899-285D-78425E0FD7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1136818"/>
            <a:ext cx="11457186" cy="1097280"/>
          </a:xfrm>
        </p:spPr>
        <p:txBody>
          <a:bodyPr>
            <a:normAutofit/>
          </a:bodyPr>
          <a:lstStyle/>
          <a:p>
            <a:r>
              <a:rPr lang="en-GB" dirty="0"/>
              <a:t>How Our Findings Compare to Media Narratives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F69CCA-E6A9-3486-0D4D-6B698A07FBBA}"/>
              </a:ext>
            </a:extLst>
          </p:cNvPr>
          <p:cNvSpPr txBox="1"/>
          <p:nvPr/>
        </p:nvSpPr>
        <p:spPr>
          <a:xfrm>
            <a:off x="640078" y="1915543"/>
            <a:ext cx="1075944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Objective 3. </a:t>
            </a:r>
            <a:r>
              <a:rPr lang="en-GB" b="1" dirty="0"/>
              <a:t>To find whether peaks in test positivity always coincide with peaks in cases, hospitalisations, and deaths.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9208EEC-FA9B-D62F-6145-FF82D631F5E3}"/>
              </a:ext>
            </a:extLst>
          </p:cNvPr>
          <p:cNvCxnSpPr>
            <a:cxnSpLocks/>
          </p:cNvCxnSpPr>
          <p:nvPr/>
        </p:nvCxnSpPr>
        <p:spPr>
          <a:xfrm flipV="1">
            <a:off x="6096000" y="2877312"/>
            <a:ext cx="0" cy="3816096"/>
          </a:xfrm>
          <a:prstGeom prst="line">
            <a:avLst/>
          </a:prstGeom>
          <a:ln w="762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3E248BD0-D7C4-5254-8D7A-A58063ABEC84}"/>
              </a:ext>
            </a:extLst>
          </p:cNvPr>
          <p:cNvSpPr txBox="1"/>
          <p:nvPr/>
        </p:nvSpPr>
        <p:spPr>
          <a:xfrm>
            <a:off x="640077" y="3011424"/>
            <a:ext cx="524972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/>
              <a:t>Our Findings: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Peaks in test positivity coincided with peaks in cases and </a:t>
            </a:r>
            <a:r>
              <a:rPr lang="en-US" sz="2000" dirty="0" err="1"/>
              <a:t>hospitalisations</a:t>
            </a:r>
            <a:r>
              <a:rPr lang="en-US" sz="2000" dirty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Peaks in test positivity coincided with peaks in deaths, but with a lag of around 2 weeks.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529322-02E3-CB50-DA46-4DE54FB0C3BD}"/>
              </a:ext>
            </a:extLst>
          </p:cNvPr>
          <p:cNvSpPr txBox="1"/>
          <p:nvPr/>
        </p:nvSpPr>
        <p:spPr>
          <a:xfrm>
            <a:off x="6302195" y="3005328"/>
            <a:ext cx="5889805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/>
              <a:t>Media Narratives &amp; Other Findings:</a:t>
            </a:r>
            <a:endParaRPr lang="en-US" sz="3600" b="1" u="sng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Studies show that peaks in test positivity do coincide with peaks in cases and </a:t>
            </a:r>
            <a:r>
              <a:rPr lang="en-US" sz="2000" dirty="0" err="1"/>
              <a:t>hospitalisations</a:t>
            </a:r>
            <a:r>
              <a:rPr lang="en-US" sz="2000" dirty="0"/>
              <a:t>. [5]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000" b="0" i="0" dirty="0">
                <a:effectLst/>
              </a:rPr>
              <a:t>“Peaks in deaths from COVID-19 typically are seen approximately three weeks after peaks in infections.” [6]</a:t>
            </a:r>
            <a:endParaRPr lang="en-US" sz="20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b="1" u="sng" dirty="0"/>
          </a:p>
          <a:p>
            <a:endParaRPr lang="en-US" sz="2800" b="1" u="sng" dirty="0"/>
          </a:p>
          <a:p>
            <a:endParaRPr lang="en-US" sz="2800" b="1" u="sng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B1AAFF-0EE2-DC01-22BE-FCC9C2662C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8070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EB1683-6105-FCF3-422F-47071AE796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07EC8B-D34C-EFF2-913B-E7F8A4A35B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1136818"/>
            <a:ext cx="11457186" cy="1097280"/>
          </a:xfrm>
        </p:spPr>
        <p:txBody>
          <a:bodyPr>
            <a:normAutofit/>
          </a:bodyPr>
          <a:lstStyle/>
          <a:p>
            <a:r>
              <a:rPr lang="en-GB" dirty="0"/>
              <a:t>How Our Findings Compare to Media Narratives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8A4AFC0-7D12-3371-D221-A0C23E91B667}"/>
              </a:ext>
            </a:extLst>
          </p:cNvPr>
          <p:cNvSpPr txBox="1"/>
          <p:nvPr/>
        </p:nvSpPr>
        <p:spPr>
          <a:xfrm>
            <a:off x="640078" y="1915543"/>
            <a:ext cx="1075944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Objective 4. </a:t>
            </a:r>
            <a:r>
              <a:rPr lang="en-GB" b="1" dirty="0"/>
              <a:t>To explore how the relationship between test positivity and hospitalisations changed over time, possibly indicating a shift in disease severity.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ECA0636-A1F8-03B2-F314-B17C7D6261B8}"/>
              </a:ext>
            </a:extLst>
          </p:cNvPr>
          <p:cNvCxnSpPr>
            <a:cxnSpLocks/>
          </p:cNvCxnSpPr>
          <p:nvPr/>
        </p:nvCxnSpPr>
        <p:spPr>
          <a:xfrm flipV="1">
            <a:off x="6096000" y="2877312"/>
            <a:ext cx="0" cy="3816096"/>
          </a:xfrm>
          <a:prstGeom prst="line">
            <a:avLst/>
          </a:prstGeom>
          <a:ln w="762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783637C7-AA49-3F59-5712-1ED612E34DC8}"/>
              </a:ext>
            </a:extLst>
          </p:cNvPr>
          <p:cNvSpPr txBox="1"/>
          <p:nvPr/>
        </p:nvSpPr>
        <p:spPr>
          <a:xfrm>
            <a:off x="640077" y="3011424"/>
            <a:ext cx="5249729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/>
              <a:t>Our Findings: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Results indicated a slight increase in disease severity in late 2024.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This finding was based on positive test percentage and number of positive tests, but we have established that most people with Covid symptoms no longer take Covid tests.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The data leading to our finding is therefore likely misleading.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2CC2AB-7D6B-4F3A-69E0-EAE358009131}"/>
              </a:ext>
            </a:extLst>
          </p:cNvPr>
          <p:cNvSpPr txBox="1"/>
          <p:nvPr/>
        </p:nvSpPr>
        <p:spPr>
          <a:xfrm>
            <a:off x="6302195" y="3005328"/>
            <a:ext cx="588980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/>
              <a:t>Media Narratives &amp; Other Findings: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At the end of 2024, a new Covid variant, XEC, was tipped to </a:t>
            </a:r>
            <a:r>
              <a:rPr lang="en-GB" sz="2000" b="0" i="0" dirty="0">
                <a:solidFill>
                  <a:srgbClr val="141414"/>
                </a:solidFill>
                <a:effectLst/>
                <a:latin typeface="Grandview Display" panose="020B0502040204020203" pitchFamily="34" charset="0"/>
              </a:rPr>
              <a:t>“</a:t>
            </a:r>
            <a:r>
              <a:rPr lang="en-GB" sz="2000" b="0" i="0" dirty="0">
                <a:solidFill>
                  <a:srgbClr val="141414"/>
                </a:solidFill>
                <a:effectLst/>
              </a:rPr>
              <a:t>become the dominant subvariant over the winter” [7].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000" dirty="0"/>
              <a:t>XEC did become the dominant strain but, “T</a:t>
            </a:r>
            <a:r>
              <a:rPr lang="en-GB" sz="2000" b="0" i="0" dirty="0">
                <a:effectLst/>
              </a:rPr>
              <a:t>here is no evidence that XEC causes different symptoms or more severe disease than other recent strains.” [8]</a:t>
            </a:r>
            <a:endParaRPr lang="en-US" sz="20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6D8E10-C40F-95EF-FDAE-235A9E1C42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9590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51BAAD-9D94-8C8C-F183-7B7D2B8CB2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C181F-6F46-34F2-42D3-B701062EAD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1136818"/>
            <a:ext cx="11457186" cy="1097280"/>
          </a:xfrm>
        </p:spPr>
        <p:txBody>
          <a:bodyPr>
            <a:normAutofit/>
          </a:bodyPr>
          <a:lstStyle/>
          <a:p>
            <a:r>
              <a:rPr lang="en-GB" dirty="0"/>
              <a:t>Conclusions – Objective 1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C0DBDB-C70C-A5F1-E00C-664C7359BD65}"/>
              </a:ext>
            </a:extLst>
          </p:cNvPr>
          <p:cNvSpPr txBox="1"/>
          <p:nvPr/>
        </p:nvSpPr>
        <p:spPr>
          <a:xfrm>
            <a:off x="640078" y="1915543"/>
            <a:ext cx="1075944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/>
              <a:t>To find which factors most strongly predict weekly COVID-19 deaths in the UK between May 2024 and March 2025.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344FA55-C822-022A-6F7D-8C730A92728B}"/>
              </a:ext>
            </a:extLst>
          </p:cNvPr>
          <p:cNvSpPr txBox="1"/>
          <p:nvPr/>
        </p:nvSpPr>
        <p:spPr>
          <a:xfrm>
            <a:off x="640078" y="2487707"/>
            <a:ext cx="1145718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Number of Covid cases and </a:t>
            </a:r>
            <a:r>
              <a:rPr lang="en-US" sz="2000" dirty="0" err="1"/>
              <a:t>hospitalisations</a:t>
            </a:r>
            <a:r>
              <a:rPr lang="en-US" sz="2000" dirty="0"/>
              <a:t> were the best indicators of weekly Covid deaths.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Both showed a strong correlation, lagged by 1-2 weeks.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Total number of tests did not predict deaths.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The media narratives agreed with these findings.</a:t>
            </a:r>
          </a:p>
        </p:txBody>
      </p:sp>
      <p:pic>
        <p:nvPicPr>
          <p:cNvPr id="5" name="Picture 4" descr="A graph of a line&#10;&#10;AI-generated content may be incorrect.">
            <a:extLst>
              <a:ext uri="{FF2B5EF4-FFF2-40B4-BE49-F238E27FC236}">
                <a16:creationId xmlns:a16="http://schemas.microsoft.com/office/drawing/2014/main" id="{E848E180-B3D2-8EA5-C4C0-24EFA1BB07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1484" y="3839545"/>
            <a:ext cx="4244131" cy="2456891"/>
          </a:xfrm>
          <a:prstGeom prst="rect">
            <a:avLst/>
          </a:prstGeom>
        </p:spPr>
      </p:pic>
      <p:pic>
        <p:nvPicPr>
          <p:cNvPr id="6" name="Picture 5" descr="A graph of a graph&#10;&#10;AI-generated content may be incorrect.">
            <a:extLst>
              <a:ext uri="{FF2B5EF4-FFF2-40B4-BE49-F238E27FC236}">
                <a16:creationId xmlns:a16="http://schemas.microsoft.com/office/drawing/2014/main" id="{D65E9F42-B059-C4B8-F1A5-613AD4B86E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822" y="3839545"/>
            <a:ext cx="4136062" cy="245689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6005D89-A166-2F4B-A48C-74C60D9CC2B0}"/>
              </a:ext>
            </a:extLst>
          </p:cNvPr>
          <p:cNvSpPr txBox="1"/>
          <p:nvPr/>
        </p:nvSpPr>
        <p:spPr>
          <a:xfrm>
            <a:off x="995081" y="6296436"/>
            <a:ext cx="9812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Combination charts of cases and </a:t>
            </a:r>
            <a:r>
              <a:rPr lang="en-US" dirty="0" err="1"/>
              <a:t>hospitalisations</a:t>
            </a:r>
            <a:r>
              <a:rPr lang="en-US" dirty="0"/>
              <a:t> versus deaths over time, copied from slide 11.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8557E76-E23B-48DE-6A55-8E50F1B46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0511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11A10A-0B7A-98E4-59A8-8CB7E3FD7E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CAEA8-0A68-762D-0957-9EC34CF9F7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1136818"/>
            <a:ext cx="11457186" cy="1097280"/>
          </a:xfrm>
        </p:spPr>
        <p:txBody>
          <a:bodyPr>
            <a:normAutofit/>
          </a:bodyPr>
          <a:lstStyle/>
          <a:p>
            <a:r>
              <a:rPr lang="en-GB" dirty="0"/>
              <a:t>Conclusions – Objective 2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BA834A-0218-B098-EC05-36506044A7BF}"/>
              </a:ext>
            </a:extLst>
          </p:cNvPr>
          <p:cNvSpPr txBox="1"/>
          <p:nvPr/>
        </p:nvSpPr>
        <p:spPr>
          <a:xfrm>
            <a:off x="640078" y="1915543"/>
            <a:ext cx="1075944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/>
              <a:t>To find which factors most strongly predict upcoming hospital strain during this period.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F062FEE-5B7A-03E4-97E0-611604CCB417}"/>
              </a:ext>
            </a:extLst>
          </p:cNvPr>
          <p:cNvSpPr txBox="1"/>
          <p:nvPr/>
        </p:nvSpPr>
        <p:spPr>
          <a:xfrm>
            <a:off x="640078" y="2312896"/>
            <a:ext cx="983518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Number of Covid cases (7-day moving average) was the strongest predictor of upcoming </a:t>
            </a:r>
            <a:r>
              <a:rPr lang="en-US" sz="2000" dirty="0" err="1"/>
              <a:t>hospitalisations</a:t>
            </a:r>
            <a:r>
              <a:rPr lang="en-US" sz="20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Positive test percentage also showed correlation.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Total number of tests did not predict upcoming </a:t>
            </a:r>
            <a:r>
              <a:rPr lang="en-US" sz="2000" dirty="0" err="1"/>
              <a:t>hospitalisations</a:t>
            </a:r>
            <a:r>
              <a:rPr lang="en-US" sz="20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The media narratives agreed with these findings.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439208-0A65-3B54-C3B1-56C414350B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18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5EFF55A-688B-00F1-331A-297FC07899C3}"/>
              </a:ext>
            </a:extLst>
          </p:cNvPr>
          <p:cNvSpPr txBox="1"/>
          <p:nvPr/>
        </p:nvSpPr>
        <p:spPr>
          <a:xfrm>
            <a:off x="576575" y="6296436"/>
            <a:ext cx="10759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Line charts of cases and tests versus number of people in hospital over time, copied from slide 13 &amp; 14.</a:t>
            </a:r>
          </a:p>
        </p:txBody>
      </p:sp>
      <p:pic>
        <p:nvPicPr>
          <p:cNvPr id="7" name="Picture 6" descr="A graph of a red and yellow line&#10;&#10;AI-generated content may be incorrect.">
            <a:extLst>
              <a:ext uri="{FF2B5EF4-FFF2-40B4-BE49-F238E27FC236}">
                <a16:creationId xmlns:a16="http://schemas.microsoft.com/office/drawing/2014/main" id="{9456BC42-19B6-2BD2-988F-07EDB5B2B4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595" y="3879418"/>
            <a:ext cx="4187417" cy="2417018"/>
          </a:xfrm>
          <a:prstGeom prst="rect">
            <a:avLst/>
          </a:prstGeom>
        </p:spPr>
      </p:pic>
      <p:pic>
        <p:nvPicPr>
          <p:cNvPr id="8" name="Picture 7" descr="A graph of a graph&#10;&#10;AI-generated content may be incorrect.">
            <a:extLst>
              <a:ext uri="{FF2B5EF4-FFF2-40B4-BE49-F238E27FC236}">
                <a16:creationId xmlns:a16="http://schemas.microsoft.com/office/drawing/2014/main" id="{25904196-90A2-DD33-F5E1-9D1D2E9F07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2764" y="3959109"/>
            <a:ext cx="4187417" cy="2397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7143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560777-046C-2F8D-6C97-29F657C208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2EF1FD-5912-7446-3192-A4D9CF1103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1136818"/>
            <a:ext cx="11457186" cy="1097280"/>
          </a:xfrm>
        </p:spPr>
        <p:txBody>
          <a:bodyPr>
            <a:normAutofit/>
          </a:bodyPr>
          <a:lstStyle/>
          <a:p>
            <a:r>
              <a:rPr lang="en-GB" dirty="0"/>
              <a:t>Conclusions – Objective 3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872D8E-F8DD-4040-0832-A2672E0B2106}"/>
              </a:ext>
            </a:extLst>
          </p:cNvPr>
          <p:cNvSpPr txBox="1"/>
          <p:nvPr/>
        </p:nvSpPr>
        <p:spPr>
          <a:xfrm>
            <a:off x="640078" y="1915543"/>
            <a:ext cx="1075944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/>
              <a:t>To find whether peaks in test positivity always coincide with peaks in cases, hospitalisations, and deaths.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7FA9CA-3D25-84D0-9BB2-C47E1135B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19</a:t>
            </a:fld>
            <a:endParaRPr lang="en-US"/>
          </a:p>
        </p:txBody>
      </p:sp>
      <p:pic>
        <p:nvPicPr>
          <p:cNvPr id="5" name="Picture 4" descr="A graph of a number of people&#10;&#10;AI-generated content may be incorrect.">
            <a:extLst>
              <a:ext uri="{FF2B5EF4-FFF2-40B4-BE49-F238E27FC236}">
                <a16:creationId xmlns:a16="http://schemas.microsoft.com/office/drawing/2014/main" id="{8ECD4CC1-0FF6-68E6-B506-07ED3D6938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6321" y="2789615"/>
            <a:ext cx="6242155" cy="356694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5BBC016-81F1-B632-B537-0AE981DC3617}"/>
              </a:ext>
            </a:extLst>
          </p:cNvPr>
          <p:cNvSpPr txBox="1"/>
          <p:nvPr/>
        </p:nvSpPr>
        <p:spPr>
          <a:xfrm>
            <a:off x="343523" y="2789615"/>
            <a:ext cx="5262797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All three variables were shown to have peaks coinciding with the peaks of test positivity – mid July and early October.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Cases, </a:t>
            </a:r>
            <a:r>
              <a:rPr lang="en-US" sz="2000" dirty="0" err="1"/>
              <a:t>hospitalisations</a:t>
            </a:r>
            <a:r>
              <a:rPr lang="en-US" sz="2000" dirty="0"/>
              <a:t> and test positivity had near identical peaks.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Deaths lagged by 2 weeks at the second peak.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Media narratives agreed but an ONS study stated that deaths follow with a lag of approximately 3 weeks.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DECD96E-047A-DE30-D944-D1B6F271A3C1}"/>
              </a:ext>
            </a:extLst>
          </p:cNvPr>
          <p:cNvSpPr txBox="1"/>
          <p:nvPr/>
        </p:nvSpPr>
        <p:spPr>
          <a:xfrm>
            <a:off x="4301404" y="6242648"/>
            <a:ext cx="10759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Faceted line chart with each peak compared, copied from slide 16.</a:t>
            </a:r>
          </a:p>
        </p:txBody>
      </p:sp>
    </p:spTree>
    <p:extLst>
      <p:ext uri="{BB962C8B-B14F-4D97-AF65-F5344CB8AC3E}">
        <p14:creationId xmlns:p14="http://schemas.microsoft.com/office/powerpoint/2010/main" val="26215662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63C155-0F64-90D6-26D0-BB5790DB21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1124461"/>
            <a:ext cx="10890929" cy="1097280"/>
          </a:xfrm>
        </p:spPr>
        <p:txBody>
          <a:bodyPr/>
          <a:lstStyle/>
          <a:p>
            <a:r>
              <a:rPr lang="en-US" dirty="0"/>
              <a:t>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BA0283-8309-012D-E219-0BC305E533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1. </a:t>
            </a:r>
            <a:r>
              <a:rPr lang="en-GB" b="1" dirty="0"/>
              <a:t>To find which factors most strongly predict weekly COVID-19 deaths in the UK between May 2024 and March 2025. </a:t>
            </a:r>
          </a:p>
          <a:p>
            <a:r>
              <a:rPr lang="en-GB" dirty="0"/>
              <a:t>2. </a:t>
            </a:r>
            <a:r>
              <a:rPr lang="en-GB" b="1" dirty="0"/>
              <a:t>To find which factors most strongly predict upcoming hospital strain during this period.</a:t>
            </a:r>
          </a:p>
          <a:p>
            <a:r>
              <a:rPr lang="en-GB" dirty="0"/>
              <a:t>3. </a:t>
            </a:r>
            <a:r>
              <a:rPr lang="en-GB" b="1" dirty="0"/>
              <a:t>To find whether peaks in test positivity always coincide with peaks in cases, hospitalisations, and deaths.</a:t>
            </a:r>
          </a:p>
          <a:p>
            <a:r>
              <a:rPr lang="en-GB" dirty="0"/>
              <a:t>4. </a:t>
            </a:r>
            <a:r>
              <a:rPr lang="en-GB" b="1" dirty="0"/>
              <a:t>To explore how the relationship between test positivity and hospitalisations changed over time, possibly indicating a shift in disease severity.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61452D-0C8C-C592-E1C1-65A5F84737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0956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F2CA31-C02B-3A44-3EA7-3C9D30BF8C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3430F9-1E2A-5311-DA8D-C71CB1BFFD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1136818"/>
            <a:ext cx="11457186" cy="1097280"/>
          </a:xfrm>
        </p:spPr>
        <p:txBody>
          <a:bodyPr>
            <a:normAutofit/>
          </a:bodyPr>
          <a:lstStyle/>
          <a:p>
            <a:r>
              <a:rPr lang="en-GB" dirty="0"/>
              <a:t>Conclusions – Objective 4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69A3C8-5CCB-39AB-3163-14175266CAF5}"/>
              </a:ext>
            </a:extLst>
          </p:cNvPr>
          <p:cNvSpPr txBox="1"/>
          <p:nvPr/>
        </p:nvSpPr>
        <p:spPr>
          <a:xfrm>
            <a:off x="640078" y="1915543"/>
            <a:ext cx="1091184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/>
              <a:t>To explore how the relationship between test positivity and hospitalisations changed over time, possibly indicating a shift in disease severity.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996769-4F4D-A852-A8ED-C0ADEBBC8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20</a:t>
            </a:fld>
            <a:endParaRPr lang="en-US"/>
          </a:p>
        </p:txBody>
      </p:sp>
      <p:pic>
        <p:nvPicPr>
          <p:cNvPr id="5" name="Picture 4" descr="A graph of a graph showing the number of covid-19&#10;&#10;AI-generated content may be incorrect.">
            <a:extLst>
              <a:ext uri="{FF2B5EF4-FFF2-40B4-BE49-F238E27FC236}">
                <a16:creationId xmlns:a16="http://schemas.microsoft.com/office/drawing/2014/main" id="{F16BD663-A3C2-27D7-B6A4-5F589D4D99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1809" y="2549960"/>
            <a:ext cx="6165456" cy="347861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ADDF2B6-B75C-632A-234E-DB99A8EA6782}"/>
              </a:ext>
            </a:extLst>
          </p:cNvPr>
          <p:cNvSpPr txBox="1"/>
          <p:nvPr/>
        </p:nvSpPr>
        <p:spPr>
          <a:xfrm>
            <a:off x="343523" y="2789615"/>
            <a:ext cx="5262797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Positive test percentage and hospitalisations showed alignment at first but diverged after November.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Hospitalisations went higher than positive test percentage, implying an increase in disease severity.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Researching media narratives highlighted that Covid testing is no longer common.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Therefore, the data leading to our finding is likely misleading.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2974123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81E005-E6D8-07B8-1FF0-CA65F4CADD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353A1-34E6-F0B4-5F8A-E78AFA7B9D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1124461"/>
            <a:ext cx="10890929" cy="1097280"/>
          </a:xfrm>
        </p:spPr>
        <p:txBody>
          <a:bodyPr/>
          <a:lstStyle/>
          <a:p>
            <a:r>
              <a:rPr lang="en-US" dirty="0"/>
              <a:t>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F0BFDD-E8CC-5071-0E26-4E93EF3A7C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9557" y="2645156"/>
            <a:ext cx="7379138" cy="3566160"/>
          </a:xfrm>
        </p:spPr>
        <p:txBody>
          <a:bodyPr>
            <a:normAutofit lnSpcReduction="10000"/>
          </a:bodyPr>
          <a:lstStyle/>
          <a:p>
            <a:r>
              <a:rPr lang="en-GB" dirty="0"/>
              <a:t>1. </a:t>
            </a:r>
            <a:r>
              <a:rPr lang="en-GB" b="1" dirty="0"/>
              <a:t>To find which factors most strongly predict weekly COVID-19 deaths in the UK between May 2024 and March 2025. </a:t>
            </a:r>
          </a:p>
          <a:p>
            <a:r>
              <a:rPr lang="en-GB" dirty="0"/>
              <a:t>2. </a:t>
            </a:r>
            <a:r>
              <a:rPr lang="en-GB" b="1" dirty="0"/>
              <a:t>To find which factors most strongly predict upcoming hospital strain during this period.</a:t>
            </a:r>
          </a:p>
          <a:p>
            <a:r>
              <a:rPr lang="en-GB" dirty="0"/>
              <a:t>3. </a:t>
            </a:r>
            <a:r>
              <a:rPr lang="en-GB" b="1" dirty="0"/>
              <a:t>To find whether peaks in test positivity always coincide with peaks in cases, hospitalisations, and deaths.</a:t>
            </a:r>
          </a:p>
          <a:p>
            <a:r>
              <a:rPr lang="en-GB" dirty="0"/>
              <a:t>4. </a:t>
            </a:r>
            <a:r>
              <a:rPr lang="en-GB" b="1" dirty="0"/>
              <a:t>To explore how the relationship between test positivity and hospitalisations changed over time, possibly indicating a shift in disease severity.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15A2D2-E0B2-F18B-4842-EC624CA456B5}"/>
              </a:ext>
            </a:extLst>
          </p:cNvPr>
          <p:cNvSpPr txBox="1"/>
          <p:nvPr/>
        </p:nvSpPr>
        <p:spPr>
          <a:xfrm>
            <a:off x="8427333" y="2581577"/>
            <a:ext cx="368231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Date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Number of people tested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% of tests that are  positive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Number of people in hospital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Number of cases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Number of deaths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02AA8AC-6690-2E03-0125-895D96BCDEC2}"/>
              </a:ext>
            </a:extLst>
          </p:cNvPr>
          <p:cNvCxnSpPr>
            <a:cxnSpLocks/>
          </p:cNvCxnSpPr>
          <p:nvPr/>
        </p:nvCxnSpPr>
        <p:spPr>
          <a:xfrm>
            <a:off x="7730241" y="3039761"/>
            <a:ext cx="815546" cy="2880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0F24E48-02B7-19D8-BFFA-8C1B3141A4D8}"/>
              </a:ext>
            </a:extLst>
          </p:cNvPr>
          <p:cNvCxnSpPr>
            <a:cxnSpLocks/>
          </p:cNvCxnSpPr>
          <p:nvPr/>
        </p:nvCxnSpPr>
        <p:spPr>
          <a:xfrm>
            <a:off x="7730241" y="3039761"/>
            <a:ext cx="815546" cy="76612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54C74B4-CCC8-B862-6602-4BE2C7DA4D7A}"/>
              </a:ext>
            </a:extLst>
          </p:cNvPr>
          <p:cNvCxnSpPr>
            <a:cxnSpLocks/>
          </p:cNvCxnSpPr>
          <p:nvPr/>
        </p:nvCxnSpPr>
        <p:spPr>
          <a:xfrm>
            <a:off x="7722001" y="3031520"/>
            <a:ext cx="823786" cy="123254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94A1742-3E39-5368-C856-DBAA166C9BCF}"/>
              </a:ext>
            </a:extLst>
          </p:cNvPr>
          <p:cNvCxnSpPr>
            <a:cxnSpLocks/>
          </p:cNvCxnSpPr>
          <p:nvPr/>
        </p:nvCxnSpPr>
        <p:spPr>
          <a:xfrm>
            <a:off x="7730241" y="3039761"/>
            <a:ext cx="823786" cy="167424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82DD179-5ED4-21DB-5790-E080E96A2B53}"/>
              </a:ext>
            </a:extLst>
          </p:cNvPr>
          <p:cNvCxnSpPr>
            <a:cxnSpLocks/>
          </p:cNvCxnSpPr>
          <p:nvPr/>
        </p:nvCxnSpPr>
        <p:spPr>
          <a:xfrm>
            <a:off x="7722001" y="3031520"/>
            <a:ext cx="840266" cy="213360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7CF6079-2302-E54A-22E8-B486939D199C}"/>
              </a:ext>
            </a:extLst>
          </p:cNvPr>
          <p:cNvCxnSpPr>
            <a:cxnSpLocks/>
          </p:cNvCxnSpPr>
          <p:nvPr/>
        </p:nvCxnSpPr>
        <p:spPr>
          <a:xfrm flipV="1">
            <a:off x="7746714" y="3336002"/>
            <a:ext cx="823793" cy="646991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EF02EA3-F42C-0FA3-ABCB-F6246A33ABC2}"/>
              </a:ext>
            </a:extLst>
          </p:cNvPr>
          <p:cNvCxnSpPr>
            <a:cxnSpLocks/>
          </p:cNvCxnSpPr>
          <p:nvPr/>
        </p:nvCxnSpPr>
        <p:spPr>
          <a:xfrm flipV="1">
            <a:off x="7750830" y="3800034"/>
            <a:ext cx="827910" cy="174718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6FD0323-9ABB-5734-FD84-EA41B2B74932}"/>
              </a:ext>
            </a:extLst>
          </p:cNvPr>
          <p:cNvCxnSpPr>
            <a:cxnSpLocks/>
          </p:cNvCxnSpPr>
          <p:nvPr/>
        </p:nvCxnSpPr>
        <p:spPr>
          <a:xfrm>
            <a:off x="7754946" y="3966511"/>
            <a:ext cx="823794" cy="297554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1FEA225-4D79-88B7-F73E-2170BBE6671D}"/>
              </a:ext>
            </a:extLst>
          </p:cNvPr>
          <p:cNvCxnSpPr>
            <a:cxnSpLocks/>
          </p:cNvCxnSpPr>
          <p:nvPr/>
        </p:nvCxnSpPr>
        <p:spPr>
          <a:xfrm>
            <a:off x="7746705" y="3958270"/>
            <a:ext cx="832027" cy="779148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57738AD4-45E7-3D46-71EA-339EA284EEC0}"/>
              </a:ext>
            </a:extLst>
          </p:cNvPr>
          <p:cNvCxnSpPr>
            <a:cxnSpLocks/>
          </p:cNvCxnSpPr>
          <p:nvPr/>
        </p:nvCxnSpPr>
        <p:spPr>
          <a:xfrm flipV="1">
            <a:off x="7848695" y="2879131"/>
            <a:ext cx="705332" cy="2716997"/>
          </a:xfrm>
          <a:prstGeom prst="line">
            <a:avLst/>
          </a:prstGeom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F8AD7DAA-DD0C-5E6C-3F44-67B0F75E5AAC}"/>
              </a:ext>
            </a:extLst>
          </p:cNvPr>
          <p:cNvCxnSpPr>
            <a:cxnSpLocks/>
          </p:cNvCxnSpPr>
          <p:nvPr/>
        </p:nvCxnSpPr>
        <p:spPr>
          <a:xfrm flipV="1">
            <a:off x="7848695" y="3798232"/>
            <a:ext cx="712564" cy="1797896"/>
          </a:xfrm>
          <a:prstGeom prst="line">
            <a:avLst/>
          </a:prstGeom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4D1E44A8-5785-2DC4-8493-62487F879DF7}"/>
              </a:ext>
            </a:extLst>
          </p:cNvPr>
          <p:cNvCxnSpPr>
            <a:cxnSpLocks/>
          </p:cNvCxnSpPr>
          <p:nvPr/>
        </p:nvCxnSpPr>
        <p:spPr>
          <a:xfrm flipV="1">
            <a:off x="7848695" y="4253086"/>
            <a:ext cx="712564" cy="1355234"/>
          </a:xfrm>
          <a:prstGeom prst="line">
            <a:avLst/>
          </a:prstGeom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2EABC529-5198-2B1C-FE3C-62BCE44B599C}"/>
              </a:ext>
            </a:extLst>
          </p:cNvPr>
          <p:cNvSpPr txBox="1"/>
          <p:nvPr/>
        </p:nvSpPr>
        <p:spPr>
          <a:xfrm>
            <a:off x="494271" y="2201604"/>
            <a:ext cx="22489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u="sng" dirty="0"/>
              <a:t>Objectives: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40843CE-B92D-1630-8195-6368A845B132}"/>
              </a:ext>
            </a:extLst>
          </p:cNvPr>
          <p:cNvSpPr txBox="1"/>
          <p:nvPr/>
        </p:nvSpPr>
        <p:spPr>
          <a:xfrm>
            <a:off x="8578731" y="2201604"/>
            <a:ext cx="22489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u="sng" dirty="0"/>
              <a:t>Variables:</a:t>
            </a: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C141926A-6429-43E7-7C1F-1E4398478F8F}"/>
              </a:ext>
            </a:extLst>
          </p:cNvPr>
          <p:cNvCxnSpPr>
            <a:cxnSpLocks/>
          </p:cNvCxnSpPr>
          <p:nvPr/>
        </p:nvCxnSpPr>
        <p:spPr>
          <a:xfrm flipV="1">
            <a:off x="7854791" y="2875007"/>
            <a:ext cx="715716" cy="1666513"/>
          </a:xfrm>
          <a:prstGeom prst="line">
            <a:avLst/>
          </a:prstGeom>
          <a:ln w="28575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48823C35-ADF7-FA10-4065-1660546B820A}"/>
              </a:ext>
            </a:extLst>
          </p:cNvPr>
          <p:cNvCxnSpPr>
            <a:cxnSpLocks/>
          </p:cNvCxnSpPr>
          <p:nvPr/>
        </p:nvCxnSpPr>
        <p:spPr>
          <a:xfrm flipV="1">
            <a:off x="7848695" y="4253086"/>
            <a:ext cx="721812" cy="288434"/>
          </a:xfrm>
          <a:prstGeom prst="line">
            <a:avLst/>
          </a:prstGeom>
          <a:ln w="28575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CD53083F-CB95-2267-0DFA-E403E07656A9}"/>
              </a:ext>
            </a:extLst>
          </p:cNvPr>
          <p:cNvCxnSpPr>
            <a:cxnSpLocks/>
          </p:cNvCxnSpPr>
          <p:nvPr/>
        </p:nvCxnSpPr>
        <p:spPr>
          <a:xfrm flipV="1">
            <a:off x="7848695" y="3798232"/>
            <a:ext cx="730036" cy="743288"/>
          </a:xfrm>
          <a:prstGeom prst="line">
            <a:avLst/>
          </a:prstGeom>
          <a:ln w="28575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3CBDAB91-3D7A-4CA0-4A33-E14B6CB69EF5}"/>
              </a:ext>
            </a:extLst>
          </p:cNvPr>
          <p:cNvCxnSpPr>
            <a:cxnSpLocks/>
          </p:cNvCxnSpPr>
          <p:nvPr/>
        </p:nvCxnSpPr>
        <p:spPr>
          <a:xfrm>
            <a:off x="7848695" y="4541520"/>
            <a:ext cx="730036" cy="172488"/>
          </a:xfrm>
          <a:prstGeom prst="line">
            <a:avLst/>
          </a:prstGeom>
          <a:ln w="28575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9E69B41D-7F50-6628-AAA3-0D0A08D7E6CF}"/>
              </a:ext>
            </a:extLst>
          </p:cNvPr>
          <p:cNvCxnSpPr>
            <a:cxnSpLocks/>
          </p:cNvCxnSpPr>
          <p:nvPr/>
        </p:nvCxnSpPr>
        <p:spPr>
          <a:xfrm>
            <a:off x="7848695" y="4541520"/>
            <a:ext cx="721812" cy="631845"/>
          </a:xfrm>
          <a:prstGeom prst="line">
            <a:avLst/>
          </a:prstGeom>
          <a:ln w="28575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8" name="Slide Number Placeholder 67">
            <a:extLst>
              <a:ext uri="{FF2B5EF4-FFF2-40B4-BE49-F238E27FC236}">
                <a16:creationId xmlns:a16="http://schemas.microsoft.com/office/drawing/2014/main" id="{313427E6-40B1-9755-8A84-EC09B712A4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9949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05994C-7DFC-6D17-0A60-2122DB73E3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1124461"/>
            <a:ext cx="10890929" cy="1097280"/>
          </a:xfrm>
        </p:spPr>
        <p:txBody>
          <a:bodyPr/>
          <a:lstStyle/>
          <a:p>
            <a:r>
              <a:rPr lang="en-US" dirty="0"/>
              <a:t>Dataset Statistics</a:t>
            </a:r>
          </a:p>
        </p:txBody>
      </p:sp>
      <p:pic>
        <p:nvPicPr>
          <p:cNvPr id="5" name="Picture 4" descr="A graph of a graph&#10;&#10;AI-generated content may be incorrect.">
            <a:extLst>
              <a:ext uri="{FF2B5EF4-FFF2-40B4-BE49-F238E27FC236}">
                <a16:creationId xmlns:a16="http://schemas.microsoft.com/office/drawing/2014/main" id="{026D9499-85E3-89AD-9F4F-7C27BCC613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821" y="1857526"/>
            <a:ext cx="5531179" cy="345698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91E469E-BC8C-3F5A-2E4E-00B4DB254543}"/>
              </a:ext>
            </a:extLst>
          </p:cNvPr>
          <p:cNvSpPr/>
          <p:nvPr/>
        </p:nvSpPr>
        <p:spPr>
          <a:xfrm>
            <a:off x="640079" y="5087539"/>
            <a:ext cx="3602137" cy="1407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A graph showing the growth of the stock market&#10;&#10;AI-generated content may be incorrect.">
            <a:extLst>
              <a:ext uri="{FF2B5EF4-FFF2-40B4-BE49-F238E27FC236}">
                <a16:creationId xmlns:a16="http://schemas.microsoft.com/office/drawing/2014/main" id="{48BB48AC-5807-4440-8B58-C871128D12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5196" y="1857526"/>
            <a:ext cx="5577966" cy="321316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8A0F5E3-B97A-6E79-2934-1C11DCE87970}"/>
              </a:ext>
            </a:extLst>
          </p:cNvPr>
          <p:cNvSpPr txBox="1"/>
          <p:nvPr/>
        </p:nvSpPr>
        <p:spPr>
          <a:xfrm>
            <a:off x="887373" y="4982816"/>
            <a:ext cx="49822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Number of individuals who received a PCR test, categorised by test result. </a:t>
            </a:r>
            <a:endParaRPr lang="en-US" sz="16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1163BC9-EF61-0E2B-75CA-164F77B58C9A}"/>
              </a:ext>
            </a:extLst>
          </p:cNvPr>
          <p:cNvSpPr txBox="1"/>
          <p:nvPr/>
        </p:nvSpPr>
        <p:spPr>
          <a:xfrm>
            <a:off x="6635896" y="4996842"/>
            <a:ext cx="55311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Number of individuals in a hospital for Covid related reasons.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59F976A-9CE6-979C-6DDC-9FEDD6E5317F}"/>
              </a:ext>
            </a:extLst>
          </p:cNvPr>
          <p:cNvSpPr txBox="1"/>
          <p:nvPr/>
        </p:nvSpPr>
        <p:spPr>
          <a:xfrm>
            <a:off x="564821" y="5931243"/>
            <a:ext cx="116022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Overall tests are typically around 25,000 per week before a peak of 50,000 around New Year’s Day.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Overall tests and positive tests do not correlate, but number of people in hospital and positive tests do.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 downward trend in the number of people in hospital is observed, with two peaks in late July and mid-October.</a:t>
            </a:r>
            <a:r>
              <a:rPr lang="en-US" dirty="0"/>
              <a:t>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632AF12-138A-F894-F338-B70B41F8C869}"/>
              </a:ext>
            </a:extLst>
          </p:cNvPr>
          <p:cNvSpPr txBox="1"/>
          <p:nvPr/>
        </p:nvSpPr>
        <p:spPr>
          <a:xfrm>
            <a:off x="420130" y="5604662"/>
            <a:ext cx="22489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u="sng" dirty="0"/>
              <a:t>Observations:</a:t>
            </a:r>
          </a:p>
        </p:txBody>
      </p:sp>
      <p:pic>
        <p:nvPicPr>
          <p:cNvPr id="22" name="Picture 21" descr="A graph showing the price of a stock market&#10;&#10;AI-generated content may be incorrect.">
            <a:extLst>
              <a:ext uri="{FF2B5EF4-FFF2-40B4-BE49-F238E27FC236}">
                <a16:creationId xmlns:a16="http://schemas.microsoft.com/office/drawing/2014/main" id="{7D4C77E0-7EF5-7DA1-01DC-C52CDBFDD1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5194" y="1879328"/>
            <a:ext cx="5577967" cy="3174880"/>
          </a:xfrm>
          <a:prstGeom prst="rect">
            <a:avLst/>
          </a:prstGeom>
        </p:spPr>
      </p:pic>
      <p:pic>
        <p:nvPicPr>
          <p:cNvPr id="24" name="Picture 23" descr="A graph of a graph&#10;&#10;AI-generated content may be incorrect.">
            <a:extLst>
              <a:ext uri="{FF2B5EF4-FFF2-40B4-BE49-F238E27FC236}">
                <a16:creationId xmlns:a16="http://schemas.microsoft.com/office/drawing/2014/main" id="{FBA37466-B749-1CD3-25D0-5A9A0D24FC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5780" y="1913229"/>
            <a:ext cx="5250551" cy="3093972"/>
          </a:xfrm>
          <a:prstGeom prst="rect">
            <a:avLst/>
          </a:prstGeom>
        </p:spPr>
      </p:pic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60C3DFAC-3F7F-EB48-5850-2C963EADD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81269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0A3C0F-2D2B-4C57-7199-C08D7BF23B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D2DD77-8972-FA52-6B06-DD8C9757EA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1136818"/>
            <a:ext cx="10890929" cy="1097280"/>
          </a:xfrm>
        </p:spPr>
        <p:txBody>
          <a:bodyPr/>
          <a:lstStyle/>
          <a:p>
            <a:r>
              <a:rPr lang="en-US" dirty="0"/>
              <a:t>Dataset Statistics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815972-8C49-9975-167A-AC4FFA60F03D}"/>
              </a:ext>
            </a:extLst>
          </p:cNvPr>
          <p:cNvSpPr txBox="1"/>
          <p:nvPr/>
        </p:nvSpPr>
        <p:spPr>
          <a:xfrm>
            <a:off x="837946" y="4890185"/>
            <a:ext cx="49822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Seven-day rolling average of reported cases over time. Shaded region represents case counts, relative to the trendline.</a:t>
            </a:r>
            <a:endParaRPr lang="en-US" sz="1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B79463-886F-5D97-AF99-57296249EA6D}"/>
              </a:ext>
            </a:extLst>
          </p:cNvPr>
          <p:cNvSpPr txBox="1"/>
          <p:nvPr/>
        </p:nvSpPr>
        <p:spPr>
          <a:xfrm>
            <a:off x="7327064" y="5254424"/>
            <a:ext cx="49822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Box plots of weekly deaths, separated by year. </a:t>
            </a:r>
          </a:p>
        </p:txBody>
      </p:sp>
      <p:pic>
        <p:nvPicPr>
          <p:cNvPr id="12" name="Picture 11" descr="A graph showing a line of red and white&#10;&#10;AI-generated content may be incorrect.">
            <a:extLst>
              <a:ext uri="{FF2B5EF4-FFF2-40B4-BE49-F238E27FC236}">
                <a16:creationId xmlns:a16="http://schemas.microsoft.com/office/drawing/2014/main" id="{244F85A7-DC30-2355-AF76-0613318DD2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444" y="1762834"/>
            <a:ext cx="5657075" cy="3211063"/>
          </a:xfrm>
          <a:prstGeom prst="rect">
            <a:avLst/>
          </a:prstGeom>
        </p:spPr>
      </p:pic>
      <p:pic>
        <p:nvPicPr>
          <p:cNvPr id="14" name="Picture 13" descr="A graph of a graph showing a number of deaths&#10;&#10;AI-generated content may be incorrect.">
            <a:extLst>
              <a:ext uri="{FF2B5EF4-FFF2-40B4-BE49-F238E27FC236}">
                <a16:creationId xmlns:a16="http://schemas.microsoft.com/office/drawing/2014/main" id="{9DEA760A-EDED-2379-FCFE-6BF20B6B80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6360" y="1162445"/>
            <a:ext cx="4574648" cy="407681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1A22B71-73C0-07BD-67FB-47F71D3CF784}"/>
              </a:ext>
            </a:extLst>
          </p:cNvPr>
          <p:cNvSpPr txBox="1"/>
          <p:nvPr/>
        </p:nvSpPr>
        <p:spPr>
          <a:xfrm>
            <a:off x="640079" y="5931243"/>
            <a:ext cx="112030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The trendline indicates an overall decrease in the number of cases over time.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The chart displays two peaks in case counts – late July and mid October.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Weekly deaths had a higher average in ‘24 than in ‘25, with significantly greater variability in ‘24.*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7744F12-FC0B-7F71-F310-9731B34F577E}"/>
              </a:ext>
            </a:extLst>
          </p:cNvPr>
          <p:cNvSpPr txBox="1"/>
          <p:nvPr/>
        </p:nvSpPr>
        <p:spPr>
          <a:xfrm>
            <a:off x="420130" y="5604662"/>
            <a:ext cx="22489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u="sng" dirty="0"/>
              <a:t>Observations: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FEF09401-87FF-6233-0AC9-3C31BB1189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2835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C24BA9-D620-83CA-8B7D-24182D6F3E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1FE053-7ED1-5EBD-546E-01D286FF98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1136818"/>
            <a:ext cx="10890929" cy="1097280"/>
          </a:xfrm>
        </p:spPr>
        <p:txBody>
          <a:bodyPr/>
          <a:lstStyle/>
          <a:p>
            <a:r>
              <a:rPr lang="en-GB" dirty="0"/>
              <a:t>Analytics and Visualisations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6080EA-BAF9-B6DF-BD7C-D7D5045D8BF3}"/>
              </a:ext>
            </a:extLst>
          </p:cNvPr>
          <p:cNvSpPr txBox="1"/>
          <p:nvPr/>
        </p:nvSpPr>
        <p:spPr>
          <a:xfrm>
            <a:off x="640079" y="1772433"/>
            <a:ext cx="97272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Objective 1: </a:t>
            </a:r>
            <a:r>
              <a:rPr lang="en-GB" b="1" dirty="0"/>
              <a:t>To find which factors most strongly predict weekly COVID-19 deaths in the UK between May 2024 and March 2025. </a:t>
            </a:r>
          </a:p>
        </p:txBody>
      </p:sp>
      <p:pic>
        <p:nvPicPr>
          <p:cNvPr id="17" name="Picture 16" descr="A graph of a graph&#10;&#10;AI-generated content may be incorrect.">
            <a:extLst>
              <a:ext uri="{FF2B5EF4-FFF2-40B4-BE49-F238E27FC236}">
                <a16:creationId xmlns:a16="http://schemas.microsoft.com/office/drawing/2014/main" id="{81B29538-6EB3-4B05-F90C-561223456D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40" y="2418765"/>
            <a:ext cx="5872759" cy="351734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736B2F4-C892-8660-B62E-759C679CCBA7}"/>
              </a:ext>
            </a:extLst>
          </p:cNvPr>
          <p:cNvSpPr txBox="1"/>
          <p:nvPr/>
        </p:nvSpPr>
        <p:spPr>
          <a:xfrm>
            <a:off x="314793" y="5875144"/>
            <a:ext cx="118022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Total and negative tests show weak positive correlation with deaths prior to November.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After November, test numbers peak sharply, but deaths do not increase correspondingly.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Positive tests correlate with weekly deaths, with a clear lag seen in late October to early November</a:t>
            </a:r>
            <a:r>
              <a:rPr lang="en-US" dirty="0"/>
              <a:t>.</a:t>
            </a:r>
          </a:p>
        </p:txBody>
      </p:sp>
      <p:pic>
        <p:nvPicPr>
          <p:cNvPr id="21" name="Picture 20" descr="A graph with a line going down&#10;&#10;AI-generated content may be incorrect.">
            <a:extLst>
              <a:ext uri="{FF2B5EF4-FFF2-40B4-BE49-F238E27FC236}">
                <a16:creationId xmlns:a16="http://schemas.microsoft.com/office/drawing/2014/main" id="{17C976D0-4AA8-1EDC-7C71-D9EC9A9CD5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632" y="2460648"/>
            <a:ext cx="5872759" cy="3475455"/>
          </a:xfrm>
          <a:prstGeom prst="rect">
            <a:avLst/>
          </a:prstGeom>
        </p:spPr>
      </p:pic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BB3677E9-911F-3779-A0C6-49E729A725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9955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DD5EBD-3336-13CB-4FC3-DD49C864FD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F4705-F568-0AEA-2AD6-CE2A464BEC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1136818"/>
            <a:ext cx="10890929" cy="1097280"/>
          </a:xfrm>
        </p:spPr>
        <p:txBody>
          <a:bodyPr/>
          <a:lstStyle/>
          <a:p>
            <a:r>
              <a:rPr lang="en-GB" dirty="0"/>
              <a:t>Analytics and Visualisations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A04694C-1EA3-15AF-246F-E30FEC765023}"/>
              </a:ext>
            </a:extLst>
          </p:cNvPr>
          <p:cNvSpPr txBox="1"/>
          <p:nvPr/>
        </p:nvSpPr>
        <p:spPr>
          <a:xfrm>
            <a:off x="640079" y="1772433"/>
            <a:ext cx="97272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Objective 1: </a:t>
            </a:r>
            <a:r>
              <a:rPr lang="en-GB" b="1" dirty="0"/>
              <a:t>To find which factors most strongly predict weekly COVID-19 deaths in the UK between May 2024 and March 2025. </a:t>
            </a:r>
          </a:p>
        </p:txBody>
      </p:sp>
      <p:pic>
        <p:nvPicPr>
          <p:cNvPr id="7" name="Picture 6" descr="A graph of a line&#10;&#10;AI-generated content may be incorrect.">
            <a:extLst>
              <a:ext uri="{FF2B5EF4-FFF2-40B4-BE49-F238E27FC236}">
                <a16:creationId xmlns:a16="http://schemas.microsoft.com/office/drawing/2014/main" id="{A03DB327-7E71-21AB-F55B-CBF8AD6626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7372" y="2418764"/>
            <a:ext cx="5704728" cy="3302418"/>
          </a:xfrm>
          <a:prstGeom prst="rect">
            <a:avLst/>
          </a:prstGeom>
        </p:spPr>
      </p:pic>
      <p:pic>
        <p:nvPicPr>
          <p:cNvPr id="10" name="Picture 9" descr="A graph of a graph&#10;&#10;AI-generated content may be incorrect.">
            <a:extLst>
              <a:ext uri="{FF2B5EF4-FFF2-40B4-BE49-F238E27FC236}">
                <a16:creationId xmlns:a16="http://schemas.microsoft.com/office/drawing/2014/main" id="{D11F5E06-0051-06EF-3D9F-0E7B4EB8FE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900" y="2418764"/>
            <a:ext cx="5559468" cy="330241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A991F95-3657-55F8-E333-52AC38D10CCA}"/>
              </a:ext>
            </a:extLst>
          </p:cNvPr>
          <p:cNvSpPr txBox="1"/>
          <p:nvPr/>
        </p:nvSpPr>
        <p:spPr>
          <a:xfrm>
            <a:off x="314793" y="5875144"/>
            <a:ext cx="118022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Daily cases evidently correlate with weekly deaths despite the fluctuations.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This positive correlation is lagged, most clearly seen in late October to early November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Weekly deaths also correlate with hospitalisations, though with a smaller time lag.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0D0A0F2D-2EA3-5E55-0AD6-F2EB375287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7616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9F5A94-5690-9E6B-7358-05376B5E10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7FA752-A3ED-6AD7-97B6-003CC5506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1136818"/>
            <a:ext cx="10890929" cy="1097280"/>
          </a:xfrm>
        </p:spPr>
        <p:txBody>
          <a:bodyPr/>
          <a:lstStyle/>
          <a:p>
            <a:r>
              <a:rPr lang="en-GB" dirty="0"/>
              <a:t>Analytics and Visualisations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DC5515-C416-3087-80DB-F19849B2B56E}"/>
              </a:ext>
            </a:extLst>
          </p:cNvPr>
          <p:cNvSpPr txBox="1"/>
          <p:nvPr/>
        </p:nvSpPr>
        <p:spPr>
          <a:xfrm>
            <a:off x="640079" y="1772433"/>
            <a:ext cx="972724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Objective 2. </a:t>
            </a:r>
            <a:r>
              <a:rPr lang="en-GB" b="1" dirty="0"/>
              <a:t>To find which factors most strongly predict upcoming hospital strain during this period.</a:t>
            </a:r>
          </a:p>
          <a:p>
            <a:endParaRPr lang="en-GB" b="1" dirty="0"/>
          </a:p>
        </p:txBody>
      </p:sp>
      <p:pic>
        <p:nvPicPr>
          <p:cNvPr id="5" name="Picture 4" descr="A graph of a graph showing the number of covid-19&#10;&#10;AI-generated content may be incorrect.">
            <a:extLst>
              <a:ext uri="{FF2B5EF4-FFF2-40B4-BE49-F238E27FC236}">
                <a16:creationId xmlns:a16="http://schemas.microsoft.com/office/drawing/2014/main" id="{BC53E3CE-573F-4696-7790-8ABDD9C451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79" y="2435671"/>
            <a:ext cx="5362523" cy="3025591"/>
          </a:xfrm>
          <a:prstGeom prst="rect">
            <a:avLst/>
          </a:prstGeom>
        </p:spPr>
      </p:pic>
      <p:pic>
        <p:nvPicPr>
          <p:cNvPr id="9" name="Picture 8" descr="A graph of a graph&#10;&#10;AI-generated content may be incorrect.">
            <a:extLst>
              <a:ext uri="{FF2B5EF4-FFF2-40B4-BE49-F238E27FC236}">
                <a16:creationId xmlns:a16="http://schemas.microsoft.com/office/drawing/2014/main" id="{AC6A69CA-73B3-FF4F-DBAE-11D35C94A3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3976" y="2431923"/>
            <a:ext cx="5362523" cy="306997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8AAA86D-3451-4E48-EFCB-82E57432C721}"/>
              </a:ext>
            </a:extLst>
          </p:cNvPr>
          <p:cNvSpPr txBox="1"/>
          <p:nvPr/>
        </p:nvSpPr>
        <p:spPr>
          <a:xfrm>
            <a:off x="314793" y="5590334"/>
            <a:ext cx="118022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Initially, the positive test percentage shows a strong positive correlation with hospitalisations.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However, after November, the positive test percentage falls significantly below the number of people in hospital.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There is little to no correlation observed between the total number of tests conducted and hospitalisation figures.</a:t>
            </a:r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EAD0A441-DA2D-DAFD-6311-2A693F9BAD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0295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E93EDE-304C-4173-CE5A-C536B4FE37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C6D97B-AD22-1949-8FD7-894191FCCB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1136818"/>
            <a:ext cx="10890929" cy="1097280"/>
          </a:xfrm>
        </p:spPr>
        <p:txBody>
          <a:bodyPr/>
          <a:lstStyle/>
          <a:p>
            <a:r>
              <a:rPr lang="en-GB" dirty="0"/>
              <a:t>Analytics and Visualisations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E6B1C6-A960-F930-E940-E2656E88DD44}"/>
              </a:ext>
            </a:extLst>
          </p:cNvPr>
          <p:cNvSpPr txBox="1"/>
          <p:nvPr/>
        </p:nvSpPr>
        <p:spPr>
          <a:xfrm>
            <a:off x="640079" y="1772433"/>
            <a:ext cx="972724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Objective 2. </a:t>
            </a:r>
            <a:r>
              <a:rPr lang="en-GB" b="1" dirty="0"/>
              <a:t>To find which factors most strongly predict upcoming hospital strain during this period.</a:t>
            </a:r>
          </a:p>
          <a:p>
            <a:endParaRPr lang="en-GB" b="1" dirty="0"/>
          </a:p>
        </p:txBody>
      </p:sp>
      <p:pic>
        <p:nvPicPr>
          <p:cNvPr id="3" name="Picture 2" descr="A graph of a red and yellow line&#10;&#10;AI-generated content may be incorrect.">
            <a:extLst>
              <a:ext uri="{FF2B5EF4-FFF2-40B4-BE49-F238E27FC236}">
                <a16:creationId xmlns:a16="http://schemas.microsoft.com/office/drawing/2014/main" id="{C2F11D11-F975-2931-9E1D-AE404F9EFA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79" y="2573478"/>
            <a:ext cx="5231016" cy="301939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184D41C-AE4C-EDC9-98DB-A458F80F4673}"/>
              </a:ext>
            </a:extLst>
          </p:cNvPr>
          <p:cNvSpPr txBox="1"/>
          <p:nvPr/>
        </p:nvSpPr>
        <p:spPr>
          <a:xfrm>
            <a:off x="525991" y="5642072"/>
            <a:ext cx="108909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First graph shows that hospitalisations and the 7-day moving average of cases are positively correlated with a time lag. 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Second graph further shows the strong positive correlation between the two variables, even when the time lag is not explicitly shown.</a:t>
            </a:r>
            <a:endParaRPr lang="en-US" dirty="0"/>
          </a:p>
        </p:txBody>
      </p:sp>
      <p:pic>
        <p:nvPicPr>
          <p:cNvPr id="7" name="Picture 6" descr="A graph showing the number of cases&#10;&#10;AI-generated content may be incorrect.">
            <a:extLst>
              <a:ext uri="{FF2B5EF4-FFF2-40B4-BE49-F238E27FC236}">
                <a16:creationId xmlns:a16="http://schemas.microsoft.com/office/drawing/2014/main" id="{4DAA8B07-9BF2-8048-F31E-E2903AAA34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2226" y="2573478"/>
            <a:ext cx="5119190" cy="2912922"/>
          </a:xfrm>
          <a:prstGeom prst="rect">
            <a:avLst/>
          </a:prstGeom>
        </p:spPr>
      </p:pic>
      <p:pic>
        <p:nvPicPr>
          <p:cNvPr id="9" name="Picture 8" descr="A graph of a graph showing the number of cases&#10;&#10;AI-generated content may be incorrect.">
            <a:extLst>
              <a:ext uri="{FF2B5EF4-FFF2-40B4-BE49-F238E27FC236}">
                <a16:creationId xmlns:a16="http://schemas.microsoft.com/office/drawing/2014/main" id="{A06B3821-A7A7-4129-B235-2B78D3771D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2225" y="2548199"/>
            <a:ext cx="5304695" cy="3044673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A6678221-EFEB-995E-342E-26736BAAA6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136375"/>
      </p:ext>
    </p:extLst>
  </p:cSld>
  <p:clrMapOvr>
    <a:masterClrMapping/>
  </p:clrMapOvr>
</p:sld>
</file>

<file path=ppt/theme/theme1.xml><?xml version="1.0" encoding="utf-8"?>
<a:theme xmlns:a="http://schemas.openxmlformats.org/drawingml/2006/main" name="DashVTI">
  <a:themeElements>
    <a:clrScheme name="Custom 6">
      <a:dk1>
        <a:sysClr val="windowText" lastClr="000000"/>
      </a:dk1>
      <a:lt1>
        <a:sysClr val="window" lastClr="FFFFFF"/>
      </a:lt1>
      <a:dk2>
        <a:srgbClr val="0D1C3B"/>
      </a:dk2>
      <a:lt2>
        <a:srgbClr val="F5F2F9"/>
      </a:lt2>
      <a:accent1>
        <a:srgbClr val="1973EB"/>
      </a:accent1>
      <a:accent2>
        <a:srgbClr val="25C8A2"/>
      </a:accent2>
      <a:accent3>
        <a:srgbClr val="BF8ED1"/>
      </a:accent3>
      <a:accent4>
        <a:srgbClr val="FE733C"/>
      </a:accent4>
      <a:accent5>
        <a:srgbClr val="FE5A5A"/>
      </a:accent5>
      <a:accent6>
        <a:srgbClr val="1AC16E"/>
      </a:accent6>
      <a:hlink>
        <a:srgbClr val="1AC16E"/>
      </a:hlink>
      <a:folHlink>
        <a:srgbClr val="00B0F0"/>
      </a:folHlink>
    </a:clrScheme>
    <a:fontScheme name="grandview display">
      <a:majorFont>
        <a:latin typeface="Grandview Display"/>
        <a:ea typeface=""/>
        <a:cs typeface=""/>
      </a:majorFont>
      <a:minorFont>
        <a:latin typeface="Grandview Displ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shVTI" id="{0A75137F-CDEB-4E94-A788-9D255EBE1B91}" vid="{DE9A6A09-5855-45A3-8E99-4290ED24057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3902</TotalTime>
  <Words>2183</Words>
  <Application>Microsoft Macintosh PowerPoint</Application>
  <PresentationFormat>Widescreen</PresentationFormat>
  <Paragraphs>185</Paragraphs>
  <Slides>20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Aptos</vt:lpstr>
      <vt:lpstr>Arial</vt:lpstr>
      <vt:lpstr>Google Sans</vt:lpstr>
      <vt:lpstr>Grandview Display</vt:lpstr>
      <vt:lpstr>DashVTI</vt:lpstr>
      <vt:lpstr>Unpacking COVID-19 Outcomes: Predictors of Deaths, Hospital Strain and Shifting Severity</vt:lpstr>
      <vt:lpstr>Objectives</vt:lpstr>
      <vt:lpstr>Data</vt:lpstr>
      <vt:lpstr>Dataset Statistics</vt:lpstr>
      <vt:lpstr>Dataset Statistics </vt:lpstr>
      <vt:lpstr>Analytics and Visualisations</vt:lpstr>
      <vt:lpstr>Analytics and Visualisations</vt:lpstr>
      <vt:lpstr>Analytics and Visualisations</vt:lpstr>
      <vt:lpstr>Analytics and Visualisations</vt:lpstr>
      <vt:lpstr>Analytics and Visualisations</vt:lpstr>
      <vt:lpstr>Analytics and Visualisations</vt:lpstr>
      <vt:lpstr>Analytics and Visualisations</vt:lpstr>
      <vt:lpstr>Analytics and Visualisations</vt:lpstr>
      <vt:lpstr>How Our Findings Compare to Media Narratives</vt:lpstr>
      <vt:lpstr>How Our Findings Compare to Media Narratives</vt:lpstr>
      <vt:lpstr>How Our Findings Compare to Media Narratives</vt:lpstr>
      <vt:lpstr>Conclusions – Objective 1</vt:lpstr>
      <vt:lpstr>Conclusions – Objective 2</vt:lpstr>
      <vt:lpstr>Conclusions – Objective 3</vt:lpstr>
      <vt:lpstr>Conclusions – Objective 4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(pg) Sebastian Lynch</dc:creator>
  <cp:lastModifiedBy>(pg) Sebastian Lynch</cp:lastModifiedBy>
  <cp:revision>13</cp:revision>
  <dcterms:created xsi:type="dcterms:W3CDTF">2025-05-05T13:25:24Z</dcterms:created>
  <dcterms:modified xsi:type="dcterms:W3CDTF">2025-07-22T16:47:33Z</dcterms:modified>
</cp:coreProperties>
</file>